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itchFamily="2" charset="77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A93B"/>
    <a:srgbClr val="FBE8A0"/>
    <a:srgbClr val="FDE7ED"/>
    <a:srgbClr val="FCF7BE"/>
    <a:srgbClr val="E3EBB1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9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816" y="16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48BA4F-BFE0-49CF-8619-896F84B995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56"/>
          <a:stretch/>
        </p:blipFill>
        <p:spPr>
          <a:xfrm>
            <a:off x="755650" y="765175"/>
            <a:ext cx="4168064" cy="5327650"/>
          </a:xfrm>
          <a:prstGeom prst="roundRect">
            <a:avLst>
              <a:gd name="adj" fmla="val 6201"/>
            </a:avLst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6857A71-6701-5843-ACF7-E9CCB6724F78}"/>
              </a:ext>
            </a:extLst>
          </p:cNvPr>
          <p:cNvSpPr/>
          <p:nvPr/>
        </p:nvSpPr>
        <p:spPr>
          <a:xfrm>
            <a:off x="1187620" y="890516"/>
            <a:ext cx="37611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>
                <a:latin typeface="Twinkl" pitchFamily="2" charset="77"/>
              </a:rPr>
              <a:t>Once upon a time there was a girl called Little Red Riding Hood. </a:t>
            </a:r>
            <a:endParaRPr lang="en-US" dirty="0">
              <a:latin typeface="Twinkl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F92E3B-D75B-4EC9-8ECB-11076C8661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485" y="971712"/>
            <a:ext cx="1352393" cy="40756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89DBF00-A28E-4394-BFC3-4239AD1A58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207" y="2358717"/>
            <a:ext cx="1489447" cy="268867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A527DB5-906E-4B60-BD2A-DAE2C42DEE19}"/>
              </a:ext>
            </a:extLst>
          </p:cNvPr>
          <p:cNvSpPr txBox="1"/>
          <p:nvPr/>
        </p:nvSpPr>
        <p:spPr>
          <a:xfrm>
            <a:off x="5293207" y="5333011"/>
            <a:ext cx="29738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dirty="0">
                <a:latin typeface="Twinkl" pitchFamily="2" charset="77"/>
              </a:rPr>
              <a:t>She lived with her mother in a village near a forest.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6917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C76C3B8-7E24-6F45-9A9E-C34091DBE0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" r="94"/>
          <a:stretch/>
        </p:blipFill>
        <p:spPr>
          <a:xfrm>
            <a:off x="755650" y="695710"/>
            <a:ext cx="7632700" cy="5413303"/>
          </a:xfrm>
          <a:prstGeom prst="roundRect">
            <a:avLst>
              <a:gd name="adj" fmla="val 4815"/>
            </a:avLst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6857A71-6701-5843-ACF7-E9CCB6724F78}"/>
              </a:ext>
            </a:extLst>
          </p:cNvPr>
          <p:cNvSpPr/>
          <p:nvPr/>
        </p:nvSpPr>
        <p:spPr>
          <a:xfrm>
            <a:off x="1080736" y="3850601"/>
            <a:ext cx="20231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>
                <a:latin typeface="Twinkl" pitchFamily="2" charset="77"/>
              </a:rPr>
              <a:t>One day, Little Red Riding Hood went to visit her grandmother.</a:t>
            </a:r>
            <a:endParaRPr lang="en-US" dirty="0">
              <a:latin typeface="Twinkl" pitchFamily="2" charset="7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880890-E053-417F-BAB4-AC054DA75B1A}"/>
              </a:ext>
            </a:extLst>
          </p:cNvPr>
          <p:cNvSpPr txBox="1"/>
          <p:nvPr/>
        </p:nvSpPr>
        <p:spPr>
          <a:xfrm>
            <a:off x="6276408" y="4404599"/>
            <a:ext cx="19861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dirty="0">
                <a:latin typeface="Twinkl" pitchFamily="2" charset="77"/>
              </a:rPr>
              <a:t>She took a basket of food with her.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86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78B1E35-9130-A943-A99F-235EA845AA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7" b="144"/>
          <a:stretch/>
        </p:blipFill>
        <p:spPr>
          <a:xfrm>
            <a:off x="755651" y="765175"/>
            <a:ext cx="7632700" cy="5336038"/>
          </a:xfrm>
          <a:prstGeom prst="roundRect">
            <a:avLst>
              <a:gd name="adj" fmla="val 5528"/>
            </a:avLst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6857A71-6701-5843-ACF7-E9CCB6724F78}"/>
              </a:ext>
            </a:extLst>
          </p:cNvPr>
          <p:cNvSpPr/>
          <p:nvPr/>
        </p:nvSpPr>
        <p:spPr>
          <a:xfrm>
            <a:off x="1087677" y="1017435"/>
            <a:ext cx="35682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>
                <a:latin typeface="Twinkl" pitchFamily="2" charset="77"/>
              </a:rPr>
              <a:t>On her way, Little Red Riding Hood met a wolf. “Hello,” said the wolf. “Where are you going?”</a:t>
            </a:r>
            <a:endParaRPr lang="en-US" dirty="0">
              <a:latin typeface="Twinkl" pitchFamily="2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68B061-5E04-4316-9FA0-B62C42EA212B}"/>
              </a:ext>
            </a:extLst>
          </p:cNvPr>
          <p:cNvSpPr txBox="1"/>
          <p:nvPr/>
        </p:nvSpPr>
        <p:spPr>
          <a:xfrm>
            <a:off x="4056078" y="5049673"/>
            <a:ext cx="390507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dirty="0">
                <a:latin typeface="Twinkl" pitchFamily="2" charset="77"/>
              </a:rPr>
              <a:t>“I’m going to visit my grandmother who lives in the forest,” explained Little Red Riding Hood.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2706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20766435-1606-DB4E-9D66-44899AF1C6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" t="1420" b="1420"/>
          <a:stretch/>
        </p:blipFill>
        <p:spPr>
          <a:xfrm>
            <a:off x="755649" y="765175"/>
            <a:ext cx="7632701" cy="5327651"/>
          </a:xfrm>
          <a:prstGeom prst="roundRect">
            <a:avLst>
              <a:gd name="adj" fmla="val 5666"/>
            </a:avLst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6857A71-6701-5843-ACF7-E9CCB6724F78}"/>
              </a:ext>
            </a:extLst>
          </p:cNvPr>
          <p:cNvSpPr/>
          <p:nvPr/>
        </p:nvSpPr>
        <p:spPr>
          <a:xfrm>
            <a:off x="1197412" y="4590556"/>
            <a:ext cx="38863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/>
              <a:t>The wolf ran to her grandmother’s house. He went inside and locked her in the wardrobe! He put on her nightgown and got into her bed.</a:t>
            </a:r>
            <a:endParaRPr lang="en-US" dirty="0"/>
          </a:p>
        </p:txBody>
      </p:sp>
      <p:pic>
        <p:nvPicPr>
          <p:cNvPr id="8" name="Picture 7" descr="A picture containing helmet&#10;&#10;Description automatically generated">
            <a:extLst>
              <a:ext uri="{FF2B5EF4-FFF2-40B4-BE49-F238E27FC236}">
                <a16:creationId xmlns:a16="http://schemas.microsoft.com/office/drawing/2014/main" id="{8262F269-69B2-AE4E-806B-59C7DCE692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454" y="1835168"/>
            <a:ext cx="2516896" cy="4257657"/>
          </a:xfrm>
          <a:prstGeom prst="roundRect">
            <a:avLst>
              <a:gd name="adj" fmla="val 11477"/>
            </a:avLst>
          </a:prstGeom>
        </p:spPr>
      </p:pic>
    </p:spTree>
    <p:extLst>
      <p:ext uri="{BB962C8B-B14F-4D97-AF65-F5344CB8AC3E}">
        <p14:creationId xmlns:p14="http://schemas.microsoft.com/office/powerpoint/2010/main" val="681924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B5C0D84-6172-4D29-B03B-419C71E729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1"/>
          <a:stretch/>
        </p:blipFill>
        <p:spPr>
          <a:xfrm>
            <a:off x="744947" y="765175"/>
            <a:ext cx="7643403" cy="5327650"/>
          </a:xfrm>
          <a:prstGeom prst="roundRect">
            <a:avLst>
              <a:gd name="adj" fmla="val 6432"/>
            </a:avLst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6857A71-6701-5843-ACF7-E9CCB6724F78}"/>
              </a:ext>
            </a:extLst>
          </p:cNvPr>
          <p:cNvSpPr/>
          <p:nvPr/>
        </p:nvSpPr>
        <p:spPr>
          <a:xfrm>
            <a:off x="1389682" y="2682109"/>
            <a:ext cx="3828272" cy="1049106"/>
          </a:xfrm>
          <a:prstGeom prst="rect">
            <a:avLst/>
          </a:prstGeom>
          <a:solidFill>
            <a:srgbClr val="FDE7ED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altLang="en-US" dirty="0"/>
              <a:t>A little later, Little Red Riding Hood came to the house. She knocked on the door, then went inside.</a:t>
            </a:r>
          </a:p>
        </p:txBody>
      </p:sp>
    </p:spTree>
    <p:extLst>
      <p:ext uri="{BB962C8B-B14F-4D97-AF65-F5344CB8AC3E}">
        <p14:creationId xmlns:p14="http://schemas.microsoft.com/office/powerpoint/2010/main" val="3149808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8921F7-85E3-4703-B3DA-312B534DD1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" b="2443"/>
          <a:stretch/>
        </p:blipFill>
        <p:spPr>
          <a:xfrm>
            <a:off x="744947" y="765175"/>
            <a:ext cx="7643403" cy="5327650"/>
          </a:xfrm>
          <a:prstGeom prst="roundRect">
            <a:avLst>
              <a:gd name="adj" fmla="val 6432"/>
            </a:avLst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6857A71-6701-5843-ACF7-E9CCB6724F78}"/>
              </a:ext>
            </a:extLst>
          </p:cNvPr>
          <p:cNvSpPr/>
          <p:nvPr/>
        </p:nvSpPr>
        <p:spPr>
          <a:xfrm>
            <a:off x="4907086" y="1260266"/>
            <a:ext cx="3012122" cy="2862322"/>
          </a:xfrm>
          <a:prstGeom prst="rect">
            <a:avLst/>
          </a:prstGeom>
          <a:solidFill>
            <a:srgbClr val="FDE7ED"/>
          </a:solidFill>
        </p:spPr>
        <p:txBody>
          <a:bodyPr wrap="square">
            <a:spAutoFit/>
          </a:bodyPr>
          <a:lstStyle/>
          <a:p>
            <a:r>
              <a:rPr lang="en-GB" altLang="en-US" dirty="0"/>
              <a:t>Little Red Riding Hood went over to Grandmother’s bed. </a:t>
            </a:r>
          </a:p>
          <a:p>
            <a:endParaRPr lang="en-GB" altLang="en-US" dirty="0"/>
          </a:p>
          <a:p>
            <a:r>
              <a:rPr lang="en-GB" altLang="en-US" dirty="0"/>
              <a:t>“Oh Granny, </a:t>
            </a:r>
            <a:r>
              <a:rPr lang="en-GB" altLang="en-US" sz="2400" dirty="0"/>
              <a:t>what big ears you have</a:t>
            </a:r>
            <a:r>
              <a:rPr lang="en-GB" altLang="en-US" dirty="0"/>
              <a:t>,” she said.</a:t>
            </a:r>
            <a:br>
              <a:rPr lang="en-GB" altLang="en-US" dirty="0"/>
            </a:br>
            <a:endParaRPr lang="en-GB" altLang="en-US" dirty="0"/>
          </a:p>
          <a:p>
            <a:r>
              <a:rPr lang="en-GB" altLang="en-US" dirty="0"/>
              <a:t>“All the better to </a:t>
            </a:r>
            <a:r>
              <a:rPr lang="en-GB" altLang="en-US" sz="2400" dirty="0"/>
              <a:t>hear</a:t>
            </a:r>
            <a:r>
              <a:rPr lang="en-GB" altLang="en-US" dirty="0"/>
              <a:t> you with,” answered the wolf.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060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6BA68F-CDB3-4695-AEF9-6EC6153950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" b="2443"/>
          <a:stretch/>
        </p:blipFill>
        <p:spPr>
          <a:xfrm>
            <a:off x="744947" y="765175"/>
            <a:ext cx="7643403" cy="5327650"/>
          </a:xfrm>
          <a:prstGeom prst="roundRect">
            <a:avLst>
              <a:gd name="adj" fmla="val 6432"/>
            </a:avLst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6857A71-6701-5843-ACF7-E9CCB6724F78}"/>
              </a:ext>
            </a:extLst>
          </p:cNvPr>
          <p:cNvSpPr/>
          <p:nvPr/>
        </p:nvSpPr>
        <p:spPr>
          <a:xfrm>
            <a:off x="4947757" y="1380897"/>
            <a:ext cx="2862394" cy="2031325"/>
          </a:xfrm>
          <a:prstGeom prst="rect">
            <a:avLst/>
          </a:prstGeom>
          <a:solidFill>
            <a:srgbClr val="FDE7ED"/>
          </a:solidFill>
        </p:spPr>
        <p:txBody>
          <a:bodyPr wrap="square">
            <a:spAutoFit/>
          </a:bodyPr>
          <a:lstStyle/>
          <a:p>
            <a:r>
              <a:rPr lang="en-GB" altLang="en-US" dirty="0"/>
              <a:t>“Oh Granny, </a:t>
            </a:r>
            <a:r>
              <a:rPr lang="en-GB" altLang="en-US" sz="2400" dirty="0"/>
              <a:t>what big eyes you have</a:t>
            </a:r>
            <a:r>
              <a:rPr lang="en-GB" altLang="en-US" dirty="0"/>
              <a:t>,” said Little Red Riding Hood.</a:t>
            </a:r>
          </a:p>
          <a:p>
            <a:endParaRPr lang="en-GB" altLang="en-US" dirty="0"/>
          </a:p>
          <a:p>
            <a:r>
              <a:rPr lang="en-GB" altLang="en-US" dirty="0"/>
              <a:t>“All the better to </a:t>
            </a:r>
            <a:r>
              <a:rPr lang="en-GB" altLang="en-US" sz="2400" dirty="0"/>
              <a:t>see</a:t>
            </a:r>
            <a:r>
              <a:rPr lang="en-GB" altLang="en-US" dirty="0"/>
              <a:t> you with,” replied the wolf.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682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D97F4EA-0B3B-43D0-BB54-A522BCFEEF1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" b="2443"/>
          <a:stretch/>
        </p:blipFill>
        <p:spPr>
          <a:xfrm>
            <a:off x="744947" y="765175"/>
            <a:ext cx="7643403" cy="5327650"/>
          </a:xfrm>
          <a:prstGeom prst="roundRect">
            <a:avLst>
              <a:gd name="adj" fmla="val 6432"/>
            </a:avLst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6857A71-6701-5843-ACF7-E9CCB6724F78}"/>
              </a:ext>
            </a:extLst>
          </p:cNvPr>
          <p:cNvSpPr/>
          <p:nvPr/>
        </p:nvSpPr>
        <p:spPr>
          <a:xfrm>
            <a:off x="1208364" y="920484"/>
            <a:ext cx="3447526" cy="1107996"/>
          </a:xfrm>
          <a:prstGeom prst="rect">
            <a:avLst/>
          </a:prstGeom>
          <a:solidFill>
            <a:srgbClr val="FDE7ED"/>
          </a:solidFill>
        </p:spPr>
        <p:txBody>
          <a:bodyPr wrap="square">
            <a:spAutoFit/>
          </a:bodyPr>
          <a:lstStyle/>
          <a:p>
            <a:r>
              <a:rPr lang="en-GB" altLang="en-US" dirty="0"/>
              <a:t>“Oh Granny, </a:t>
            </a:r>
            <a:r>
              <a:rPr lang="en-GB" altLang="en-US" sz="2400" dirty="0"/>
              <a:t>what big teeth you have</a:t>
            </a:r>
            <a:r>
              <a:rPr lang="en-GB" altLang="en-US" dirty="0"/>
              <a:t>,” </a:t>
            </a:r>
            <a:br>
              <a:rPr lang="en-GB" altLang="en-US" dirty="0"/>
            </a:br>
            <a:r>
              <a:rPr lang="en-GB" altLang="en-US" dirty="0"/>
              <a:t> said Little Red Riding Hood.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155C3D-8156-435A-B5B5-BBD25EE4A1A1}"/>
              </a:ext>
            </a:extLst>
          </p:cNvPr>
          <p:cNvSpPr txBox="1"/>
          <p:nvPr/>
        </p:nvSpPr>
        <p:spPr>
          <a:xfrm>
            <a:off x="5419288" y="1052629"/>
            <a:ext cx="2684477" cy="1107996"/>
          </a:xfrm>
          <a:prstGeom prst="rect">
            <a:avLst/>
          </a:prstGeom>
          <a:solidFill>
            <a:srgbClr val="FDE7ED"/>
          </a:solidFill>
        </p:spPr>
        <p:txBody>
          <a:bodyPr wrap="square">
            <a:spAutoFit/>
          </a:bodyPr>
          <a:lstStyle/>
          <a:p>
            <a:r>
              <a:rPr lang="en-GB" altLang="en-US" dirty="0"/>
              <a:t>“</a:t>
            </a:r>
            <a:r>
              <a:rPr lang="en-GB" altLang="en-US" sz="2400" dirty="0"/>
              <a:t>All the better to eat you with</a:t>
            </a:r>
            <a:r>
              <a:rPr lang="en-GB" altLang="en-US" dirty="0"/>
              <a:t>,” said the wolf.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9306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F18F07-1463-4B41-9CDF-B53521E35B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" b="673"/>
          <a:stretch/>
        </p:blipFill>
        <p:spPr>
          <a:xfrm>
            <a:off x="744947" y="765175"/>
            <a:ext cx="7643403" cy="5327650"/>
          </a:xfrm>
          <a:prstGeom prst="roundRect">
            <a:avLst>
              <a:gd name="adj" fmla="val 6432"/>
            </a:avLst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6857A71-6701-5843-ACF7-E9CCB6724F78}"/>
              </a:ext>
            </a:extLst>
          </p:cNvPr>
          <p:cNvSpPr/>
          <p:nvPr/>
        </p:nvSpPr>
        <p:spPr>
          <a:xfrm>
            <a:off x="780817" y="1000206"/>
            <a:ext cx="2310417" cy="1754326"/>
          </a:xfrm>
          <a:prstGeom prst="rect">
            <a:avLst/>
          </a:prstGeom>
          <a:solidFill>
            <a:srgbClr val="FBE8A0"/>
          </a:solidFill>
        </p:spPr>
        <p:txBody>
          <a:bodyPr wrap="square">
            <a:spAutoFit/>
          </a:bodyPr>
          <a:lstStyle/>
          <a:p>
            <a:r>
              <a:rPr lang="en-GB" altLang="en-US" dirty="0"/>
              <a:t>“Help!” shouted Little Red Riding Hood as she realised that there was a wolf in her grandmother’s bed. 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6E05E7-BD77-433D-BAFD-50D61BBEE888}"/>
              </a:ext>
            </a:extLst>
          </p:cNvPr>
          <p:cNvSpPr txBox="1"/>
          <p:nvPr/>
        </p:nvSpPr>
        <p:spPr>
          <a:xfrm>
            <a:off x="6077935" y="2355866"/>
            <a:ext cx="2227277" cy="646331"/>
          </a:xfrm>
          <a:prstGeom prst="rect">
            <a:avLst/>
          </a:prstGeom>
          <a:solidFill>
            <a:srgbClr val="FBE8A0"/>
          </a:solidFill>
        </p:spPr>
        <p:txBody>
          <a:bodyPr wrap="square">
            <a:spAutoFit/>
          </a:bodyPr>
          <a:lstStyle/>
          <a:p>
            <a:r>
              <a:rPr lang="en-GB" altLang="en-US" dirty="0"/>
              <a:t>She ran out of the house.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2276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1E45BE-43E4-4EA9-8CAD-B9F089FE6F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" r="1087"/>
          <a:stretch/>
        </p:blipFill>
        <p:spPr>
          <a:xfrm>
            <a:off x="2733139" y="765175"/>
            <a:ext cx="3769077" cy="5327650"/>
          </a:xfrm>
          <a:prstGeom prst="roundRect">
            <a:avLst>
              <a:gd name="adj" fmla="val 6432"/>
            </a:avLst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6857A71-6701-5843-ACF7-E9CCB6724F78}"/>
              </a:ext>
            </a:extLst>
          </p:cNvPr>
          <p:cNvSpPr/>
          <p:nvPr/>
        </p:nvSpPr>
        <p:spPr>
          <a:xfrm>
            <a:off x="2952923" y="5077216"/>
            <a:ext cx="3448625" cy="923330"/>
          </a:xfrm>
          <a:prstGeom prst="rect">
            <a:avLst/>
          </a:prstGeom>
          <a:solidFill>
            <a:srgbClr val="90A93B"/>
          </a:solidFill>
        </p:spPr>
        <p:txBody>
          <a:bodyPr wrap="square">
            <a:spAutoFit/>
          </a:bodyPr>
          <a:lstStyle/>
          <a:p>
            <a:r>
              <a:rPr lang="en-GB" altLang="en-US" dirty="0"/>
              <a:t>A woodcutter was nearby. He heard Little Red Riding Hood’s scream and ran to the house.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739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313BBC-818A-4FAA-8CA9-7BAFE0A925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8" b="1138"/>
          <a:stretch/>
        </p:blipFill>
        <p:spPr>
          <a:xfrm>
            <a:off x="744947" y="765175"/>
            <a:ext cx="7643403" cy="5327650"/>
          </a:xfrm>
          <a:prstGeom prst="roundRect">
            <a:avLst>
              <a:gd name="adj" fmla="val 6432"/>
            </a:avLst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6857A71-6701-5843-ACF7-E9CCB6724F78}"/>
              </a:ext>
            </a:extLst>
          </p:cNvPr>
          <p:cNvSpPr/>
          <p:nvPr/>
        </p:nvSpPr>
        <p:spPr>
          <a:xfrm>
            <a:off x="744947" y="765175"/>
            <a:ext cx="75032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dirty="0"/>
              <a:t>The woodcutter hit the wolf over the head. </a:t>
            </a:r>
          </a:p>
          <a:p>
            <a:pPr algn="ctr"/>
            <a:r>
              <a:rPr lang="en-GB" altLang="en-US" dirty="0"/>
              <a:t>The wolf ran away and Little Red Riding Hood never saw him again.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587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310</Words>
  <Application>Microsoft Macintosh PowerPoint</Application>
  <PresentationFormat>On-screen Show (4:3)</PresentationFormat>
  <Paragraphs>22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Microsoft Office User</cp:lastModifiedBy>
  <cp:revision>18</cp:revision>
  <dcterms:created xsi:type="dcterms:W3CDTF">2020-12-10T09:40:20Z</dcterms:created>
  <dcterms:modified xsi:type="dcterms:W3CDTF">2023-02-12T10:12:47Z</dcterms:modified>
</cp:coreProperties>
</file>