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99" r:id="rId7"/>
    <p:sldId id="298" r:id="rId8"/>
    <p:sldId id="262" r:id="rId9"/>
    <p:sldId id="261" r:id="rId10"/>
    <p:sldId id="297" r:id="rId11"/>
    <p:sldId id="270" r:id="rId12"/>
    <p:sldId id="264" r:id="rId13"/>
    <p:sldId id="300" r:id="rId14"/>
    <p:sldId id="301" r:id="rId15"/>
    <p:sldId id="302" r:id="rId16"/>
    <p:sldId id="303" r:id="rId17"/>
    <p:sldId id="293" r:id="rId18"/>
    <p:sldId id="294" r:id="rId19"/>
    <p:sldId id="271" r:id="rId20"/>
    <p:sldId id="272" r:id="rId21"/>
    <p:sldId id="273" r:id="rId22"/>
    <p:sldId id="274" r:id="rId23"/>
    <p:sldId id="275" r:id="rId24"/>
    <p:sldId id="276" r:id="rId25"/>
    <p:sldId id="277" r:id="rId26"/>
    <p:sldId id="279" r:id="rId27"/>
    <p:sldId id="280" r:id="rId28"/>
    <p:sldId id="281" r:id="rId29"/>
    <p:sldId id="282" r:id="rId30"/>
    <p:sldId id="289" r:id="rId31"/>
    <p:sldId id="296"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4FFB"/>
    <a:srgbClr val="1EBEA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9" autoAdjust="0"/>
    <p:restoredTop sz="94654" autoAdjust="0"/>
  </p:normalViewPr>
  <p:slideViewPr>
    <p:cSldViewPr snapToGrid="0" snapToObjects="1">
      <p:cViewPr varScale="1">
        <p:scale>
          <a:sx n="82" d="100"/>
          <a:sy n="82" d="100"/>
        </p:scale>
        <p:origin x="1498" y="48"/>
      </p:cViewPr>
      <p:guideLst>
        <p:guide orient="horz" pos="2160"/>
        <p:guide pos="2880"/>
      </p:guideLst>
    </p:cSldViewPr>
  </p:slideViewPr>
  <p:outlineViewPr>
    <p:cViewPr>
      <p:scale>
        <a:sx n="33" d="100"/>
        <a:sy n="33" d="100"/>
      </p:scale>
      <p:origin x="0" y="32"/>
    </p:cViewPr>
  </p:outlineViewPr>
  <p:notesTextViewPr>
    <p:cViewPr>
      <p:scale>
        <a:sx n="100" d="100"/>
        <a:sy n="100" d="100"/>
      </p:scale>
      <p:origin x="0" y="0"/>
    </p:cViewPr>
  </p:notesTextViewPr>
  <p:notesViewPr>
    <p:cSldViewPr snapToGrid="0" snapToObjects="1">
      <p:cViewPr varScale="1">
        <p:scale>
          <a:sx n="86" d="100"/>
          <a:sy n="86" d="100"/>
        </p:scale>
        <p:origin x="-3528" y="-10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9BCD2A-4FC0-E84C-BD54-EC22C885171F}" type="datetimeFigureOut">
              <a:rPr lang="en-US" smtClean="0"/>
              <a:t>11/16/2022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5417C2-794C-7945-82A9-6EA609B2AF5B}" type="slidenum">
              <a:rPr lang="en-US" smtClean="0"/>
              <a:t>‹#›</a:t>
            </a:fld>
            <a:endParaRPr lang="en-US"/>
          </a:p>
        </p:txBody>
      </p:sp>
    </p:spTree>
    <p:extLst>
      <p:ext uri="{BB962C8B-B14F-4D97-AF65-F5344CB8AC3E}">
        <p14:creationId xmlns:p14="http://schemas.microsoft.com/office/powerpoint/2010/main" val="167514099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theschoolrun.com/what-is-the-concrete-pictorial-abstract-approach-in-maths"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Importance</a:t>
            </a:r>
            <a:r>
              <a:rPr lang="en-GB" baseline="0" dirty="0"/>
              <a:t> of showing that </a:t>
            </a:r>
            <a:r>
              <a:rPr lang="en-GB" sz="1200" b="1" dirty="0">
                <a:solidFill>
                  <a:srgbClr val="6666FF"/>
                </a:solidFill>
              </a:rPr>
              <a:t>a problem is only a problem if they cannot solve it, to </a:t>
            </a:r>
            <a:r>
              <a:rPr lang="en-GB" sz="1200" b="1" i="1" dirty="0">
                <a:solidFill>
                  <a:srgbClr val="6666FF"/>
                </a:solidFill>
              </a:rPr>
              <a:t>persevere</a:t>
            </a:r>
            <a:r>
              <a:rPr lang="en-GB" sz="1200" b="1" dirty="0">
                <a:solidFill>
                  <a:srgbClr val="6666FF"/>
                </a:solidFill>
              </a:rPr>
              <a:t>, to have self-belief and the determination to </a:t>
            </a:r>
            <a:r>
              <a:rPr lang="en-GB" sz="1200" b="1" i="1" dirty="0">
                <a:solidFill>
                  <a:srgbClr val="6666FF"/>
                </a:solidFill>
              </a:rPr>
              <a:t>succeed</a:t>
            </a:r>
            <a:r>
              <a:rPr lang="en-GB" sz="1200" b="1" dirty="0">
                <a:solidFill>
                  <a:srgbClr val="6666FF"/>
                </a:solidFill>
              </a:rPr>
              <a:t> in solving the problems in order to be the best mathematicians that they can be.</a:t>
            </a:r>
          </a:p>
          <a:p>
            <a:endParaRPr lang="en-GB" dirty="0"/>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3</a:t>
            </a:fld>
            <a:endParaRPr lang="en-US"/>
          </a:p>
        </p:txBody>
      </p:sp>
    </p:spTree>
    <p:extLst>
      <p:ext uri="{BB962C8B-B14F-4D97-AF65-F5344CB8AC3E}">
        <p14:creationId xmlns:p14="http://schemas.microsoft.com/office/powerpoint/2010/main" val="4276240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Fluency – use key words from the NC -–is more than </a:t>
            </a:r>
            <a:r>
              <a:rPr lang="en-GB" dirty="0" err="1"/>
              <a:t>chn</a:t>
            </a:r>
            <a:r>
              <a:rPr lang="en-GB" dirty="0"/>
              <a:t> being able to recall facts quickly but instead, it is about </a:t>
            </a:r>
            <a:r>
              <a:rPr lang="en-GB" dirty="0" err="1"/>
              <a:t>chn</a:t>
            </a:r>
            <a:r>
              <a:rPr lang="en-GB" dirty="0"/>
              <a:t> having a deep, flexible and  adaptable understanding of Maths concepts. To promote fluency, Lessons and resources need to be crafted carefully to foster deep conceptual and procedural knowledge. . </a:t>
            </a:r>
          </a:p>
          <a:p>
            <a:endParaRPr lang="en-GB" dirty="0"/>
          </a:p>
          <a:p>
            <a:r>
              <a:rPr lang="en-GB" dirty="0"/>
              <a:t> If children are not fluent in basic facts, then when they are solving more complex problems, the working memory is taken up by calculating basic facts, and children have less working memory to focus on solving the actual problem So fluency in basic facts allows children to tackle more complex maths more effectively.</a:t>
            </a:r>
          </a:p>
          <a:p>
            <a:r>
              <a:rPr lang="en-GB" dirty="0"/>
              <a:t>Children need to be taught strategies to solve number facts. most children don’t magically become fluent in these facts. If they aren’t explicitly taught to solve e.g. 6 + 7 by thinking ‘double 6 and one more’ or to solve 12 – 8 by using 'find the difference' strategies, then many children will get stuck on inefficient counting based approaches</a:t>
            </a:r>
          </a:p>
          <a:p>
            <a:r>
              <a:rPr lang="en-GB" baseline="0" dirty="0"/>
              <a:t>Reasoning enables </a:t>
            </a:r>
            <a:r>
              <a:rPr lang="en-GB" baseline="0" dirty="0" err="1"/>
              <a:t>chn</a:t>
            </a:r>
            <a:r>
              <a:rPr lang="en-GB" baseline="0" dirty="0"/>
              <a:t> to make use of all their other mathematical skills when faced with a mathematical challenge.</a:t>
            </a:r>
            <a:r>
              <a:rPr lang="en-GB" dirty="0"/>
              <a:t> – discuss </a:t>
            </a:r>
            <a:r>
              <a:rPr lang="en-GB" dirty="0" err="1"/>
              <a:t>nrich</a:t>
            </a:r>
            <a:r>
              <a:rPr lang="en-GB" dirty="0"/>
              <a:t> – reasoning is systematic thinking</a:t>
            </a:r>
          </a:p>
          <a:p>
            <a:r>
              <a:rPr lang="en-GB" dirty="0"/>
              <a:t>A </a:t>
            </a:r>
            <a:r>
              <a:rPr lang="en-GB" b="1" dirty="0"/>
              <a:t>conjecture</a:t>
            </a:r>
            <a:r>
              <a:rPr lang="en-GB" dirty="0"/>
              <a:t> is a mathematical statement that has not yet been rigorously proved. </a:t>
            </a:r>
            <a:r>
              <a:rPr lang="en-GB" b="1" dirty="0"/>
              <a:t>Conjectures</a:t>
            </a:r>
            <a:r>
              <a:rPr lang="en-GB" dirty="0"/>
              <a:t> arise when one notices a pattern that holds true for many cases.</a:t>
            </a:r>
          </a:p>
          <a:p>
            <a:endParaRPr lang="en-GB" dirty="0"/>
          </a:p>
          <a:p>
            <a:r>
              <a:rPr lang="en-GB" dirty="0"/>
              <a:t>Non routine problems are problems that are out of context where </a:t>
            </a:r>
            <a:r>
              <a:rPr lang="en-GB" dirty="0" err="1"/>
              <a:t>chn</a:t>
            </a:r>
            <a:r>
              <a:rPr lang="en-GB" dirty="0"/>
              <a:t> can apply their</a:t>
            </a:r>
            <a:r>
              <a:rPr lang="en-GB" baseline="0" dirty="0"/>
              <a:t> learning securely in a range of different contexts</a:t>
            </a:r>
            <a:endParaRPr lang="en-GB" dirty="0"/>
          </a:p>
          <a:p>
            <a:endParaRPr lang="en-GB" sz="1200" b="0" i="0" u="none" strike="noStrike" kern="1200" baseline="0" dirty="0">
              <a:solidFill>
                <a:schemeClr val="tx1"/>
              </a:solidFill>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4</a:t>
            </a:fld>
            <a:endParaRPr lang="en-US"/>
          </a:p>
        </p:txBody>
      </p:sp>
    </p:spTree>
    <p:extLst>
      <p:ext uri="{BB962C8B-B14F-4D97-AF65-F5344CB8AC3E}">
        <p14:creationId xmlns:p14="http://schemas.microsoft.com/office/powerpoint/2010/main" val="6267132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grange park we would like all </a:t>
            </a:r>
            <a:r>
              <a:rPr lang="en-GB" dirty="0" err="1"/>
              <a:t>chn</a:t>
            </a:r>
            <a:r>
              <a:rPr lang="en-GB" dirty="0"/>
              <a:t> to develop these skills</a:t>
            </a:r>
          </a:p>
        </p:txBody>
      </p:sp>
      <p:sp>
        <p:nvSpPr>
          <p:cNvPr id="4" name="Slide Number Placeholder 3"/>
          <p:cNvSpPr>
            <a:spLocks noGrp="1"/>
          </p:cNvSpPr>
          <p:nvPr>
            <p:ph type="sldNum" sz="quarter" idx="10"/>
          </p:nvPr>
        </p:nvSpPr>
        <p:spPr/>
        <p:txBody>
          <a:bodyPr/>
          <a:lstStyle/>
          <a:p>
            <a:fld id="{555417C2-794C-7945-82A9-6EA609B2AF5B}" type="slidenum">
              <a:rPr lang="en-US" smtClean="0"/>
              <a:t>5</a:t>
            </a:fld>
            <a:endParaRPr lang="en-US"/>
          </a:p>
        </p:txBody>
      </p:sp>
    </p:spTree>
    <p:extLst>
      <p:ext uri="{BB962C8B-B14F-4D97-AF65-F5344CB8AC3E}">
        <p14:creationId xmlns:p14="http://schemas.microsoft.com/office/powerpoint/2010/main" val="4162791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every day objects are great – exposing </a:t>
            </a:r>
            <a:r>
              <a:rPr lang="en-GB" dirty="0" err="1"/>
              <a:t>chn</a:t>
            </a:r>
            <a:r>
              <a:rPr lang="en-GB" dirty="0"/>
              <a:t> to a range of different contexts and applying their learning </a:t>
            </a:r>
          </a:p>
        </p:txBody>
      </p:sp>
      <p:sp>
        <p:nvSpPr>
          <p:cNvPr id="4" name="Slide Number Placeholder 3"/>
          <p:cNvSpPr>
            <a:spLocks noGrp="1"/>
          </p:cNvSpPr>
          <p:nvPr>
            <p:ph type="sldNum" sz="quarter" idx="10"/>
          </p:nvPr>
        </p:nvSpPr>
        <p:spPr/>
        <p:txBody>
          <a:bodyPr/>
          <a:lstStyle/>
          <a:p>
            <a:fld id="{555417C2-794C-7945-82A9-6EA609B2AF5B}" type="slidenum">
              <a:rPr lang="en-US" smtClean="0"/>
              <a:t>8</a:t>
            </a:fld>
            <a:endParaRPr lang="en-US"/>
          </a:p>
        </p:txBody>
      </p:sp>
    </p:spTree>
    <p:extLst>
      <p:ext uri="{BB962C8B-B14F-4D97-AF65-F5344CB8AC3E}">
        <p14:creationId xmlns:p14="http://schemas.microsoft.com/office/powerpoint/2010/main" val="1000068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11</a:t>
            </a:fld>
            <a:endParaRPr lang="en-US"/>
          </a:p>
        </p:txBody>
      </p:sp>
    </p:spTree>
    <p:extLst>
      <p:ext uri="{BB962C8B-B14F-4D97-AF65-F5344CB8AC3E}">
        <p14:creationId xmlns:p14="http://schemas.microsoft.com/office/powerpoint/2010/main" val="1960383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Teachers in Key Stage 1 will teach children how to count in 2s, 5s and 10s</a:t>
            </a:r>
            <a:r>
              <a:rPr lang="en-GB" dirty="0"/>
              <a:t> and make sure they are very confident in this, before going on to show them how to work out times table problems like this one using arrays. </a:t>
            </a:r>
          </a:p>
          <a:p>
            <a:r>
              <a:rPr lang="en-GB" dirty="0"/>
              <a:t>This is because children need to be able to count up in steps of different numbers before they can use arrays to help them.</a:t>
            </a:r>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12</a:t>
            </a:fld>
            <a:endParaRPr lang="en-US"/>
          </a:p>
        </p:txBody>
      </p:sp>
    </p:spTree>
    <p:extLst>
      <p:ext uri="{BB962C8B-B14F-4D97-AF65-F5344CB8AC3E}">
        <p14:creationId xmlns:p14="http://schemas.microsoft.com/office/powerpoint/2010/main" val="54457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2FF87D3-C7E7-4B9A-8CD9-E2FBEC1DF53C}"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4106914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19</a:t>
            </a:fld>
            <a:endParaRPr lang="en-US"/>
          </a:p>
        </p:txBody>
      </p:sp>
    </p:spTree>
    <p:extLst>
      <p:ext uri="{BB962C8B-B14F-4D97-AF65-F5344CB8AC3E}">
        <p14:creationId xmlns:p14="http://schemas.microsoft.com/office/powerpoint/2010/main" val="25895486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20</a:t>
            </a:fld>
            <a:endParaRPr lang="en-US"/>
          </a:p>
        </p:txBody>
      </p:sp>
    </p:spTree>
    <p:extLst>
      <p:ext uri="{BB962C8B-B14F-4D97-AF65-F5344CB8AC3E}">
        <p14:creationId xmlns:p14="http://schemas.microsoft.com/office/powerpoint/2010/main" val="2197548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Bar modelling is part of the </a:t>
            </a:r>
            <a:r>
              <a:rPr lang="en-GB" dirty="0">
                <a:hlinkClick r:id="rId3"/>
              </a:rPr>
              <a:t>concrete &gt; pictorial &gt; abstract (CPA) sequence</a:t>
            </a:r>
            <a:r>
              <a:rPr lang="en-GB" dirty="0"/>
              <a:t> when teaching certain maths topics. The process starts with </a:t>
            </a:r>
            <a:r>
              <a:rPr lang="en-GB" b="1" dirty="0"/>
              <a:t>using real-world, tangible representations before moving onto showing the problem using pictorial diagrams, and then introducing the abstract algorithms and notations</a:t>
            </a:r>
            <a:r>
              <a:rPr lang="en-GB" dirty="0"/>
              <a:t> (such as the +, -, x and / symbols).</a:t>
            </a:r>
          </a:p>
          <a:p>
            <a:endParaRPr lang="en-GB" dirty="0"/>
          </a:p>
          <a:p>
            <a:r>
              <a:rPr lang="en-GB" dirty="0"/>
              <a:t>The bars don’t need to be precisely measured, but they do need to be proportional, so children can see the difference between them and the numbers they represent.</a:t>
            </a:r>
          </a:p>
          <a:p>
            <a:r>
              <a:rPr lang="en-GB" dirty="0"/>
              <a:t>Bar models don’t give you an answer – they give you an understanding of what to do in order to get to the answer. Children need to have strategies to add, subtract multiply and divide for them to use bar models.</a:t>
            </a:r>
          </a:p>
          <a:p>
            <a:r>
              <a:rPr lang="en-GB" dirty="0"/>
              <a:t>Bar modelling is not a ‘quick fix’ tool and will only work if the pupil has a good understanding of key concepts. It’s also important that children set out the bars correctly. If pupils are messy with the bar model or use the wrong model for a problem, this can prevent them from seeing how to solve the problem.</a:t>
            </a:r>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26</a:t>
            </a:fld>
            <a:endParaRPr lang="en-US"/>
          </a:p>
        </p:txBody>
      </p:sp>
    </p:spTree>
    <p:extLst>
      <p:ext uri="{BB962C8B-B14F-4D97-AF65-F5344CB8AC3E}">
        <p14:creationId xmlns:p14="http://schemas.microsoft.com/office/powerpoint/2010/main" val="2623119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FBC0A358-B697-42E3-ABC4-6A9656BC5175}" type="slidenum">
              <a:rPr lang="en-GB" smtClean="0">
                <a:solidFill>
                  <a:prstClr val="black"/>
                </a:solidFill>
              </a:rPr>
              <a:pPr>
                <a:defRPr/>
              </a:pPr>
              <a:t>28</a:t>
            </a:fld>
            <a:endParaRPr lang="en-GB">
              <a:solidFill>
                <a:prstClr val="black"/>
              </a:solidFill>
            </a:endParaRPr>
          </a:p>
        </p:txBody>
      </p:sp>
    </p:spTree>
    <p:extLst>
      <p:ext uri="{BB962C8B-B14F-4D97-AF65-F5344CB8AC3E}">
        <p14:creationId xmlns:p14="http://schemas.microsoft.com/office/powerpoint/2010/main" val="28325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FBC0A358-B697-42E3-ABC4-6A9656BC5175}" type="slidenum">
              <a:rPr lang="en-GB" smtClean="0">
                <a:solidFill>
                  <a:prstClr val="black"/>
                </a:solidFill>
              </a:rPr>
              <a:pPr>
                <a:defRPr/>
              </a:pPr>
              <a:t>29</a:t>
            </a:fld>
            <a:endParaRPr lang="en-GB">
              <a:solidFill>
                <a:prstClr val="black"/>
              </a:solidFill>
            </a:endParaRPr>
          </a:p>
        </p:txBody>
      </p:sp>
    </p:spTree>
    <p:extLst>
      <p:ext uri="{BB962C8B-B14F-4D97-AF65-F5344CB8AC3E}">
        <p14:creationId xmlns:p14="http://schemas.microsoft.com/office/powerpoint/2010/main" val="1300626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2FF87D3-C7E7-4B9A-8CD9-E2FBEC1DF53C}"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40092009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B24E133-7E50-6A44-AD7F-82FFE836D80C}"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2002103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B24E133-7E50-6A44-AD7F-82FFE836D80C}"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645397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B24E133-7E50-6A44-AD7F-82FFE836D80C}"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3029191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B24E133-7E50-6A44-AD7F-82FFE836D80C}" type="datetimeFigureOut">
              <a:rPr lang="en-US" smtClean="0"/>
              <a:t>11/16/2022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3596819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B24E133-7E50-6A44-AD7F-82FFE836D80C}" type="datetimeFigureOut">
              <a:rPr lang="en-US" smtClean="0"/>
              <a:t>11/16/2022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896796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B24E133-7E50-6A44-AD7F-82FFE836D80C}" type="datetimeFigureOut">
              <a:rPr lang="en-US" smtClean="0"/>
              <a:t>11/16/2022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1009441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24E133-7E50-6A44-AD7F-82FFE836D80C}" type="datetimeFigureOut">
              <a:rPr lang="en-US" smtClean="0"/>
              <a:t>11/16/2022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4104615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B24E133-7E50-6A44-AD7F-82FFE836D80C}" type="datetimeFigureOut">
              <a:rPr lang="en-US" smtClean="0"/>
              <a:t>11/16/2022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1170685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B24E133-7E50-6A44-AD7F-82FFE836D80C}" type="datetimeFigureOut">
              <a:rPr lang="en-US" smtClean="0"/>
              <a:t>11/16/2022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242720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B24E133-7E50-6A44-AD7F-82FFE836D80C}"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2968914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B24E133-7E50-6A44-AD7F-82FFE836D80C}"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384DC1-9226-6849-B4C2-3E775E87A995}" type="slidenum">
              <a:rPr lang="en-US" smtClean="0"/>
              <a:t>‹#›</a:t>
            </a:fld>
            <a:endParaRPr lang="en-US"/>
          </a:p>
        </p:txBody>
      </p:sp>
    </p:spTree>
    <p:extLst>
      <p:ext uri="{BB962C8B-B14F-4D97-AF65-F5344CB8AC3E}">
        <p14:creationId xmlns:p14="http://schemas.microsoft.com/office/powerpoint/2010/main" val="1597295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24E133-7E50-6A44-AD7F-82FFE836D80C}" type="datetimeFigureOut">
              <a:rPr lang="en-US" smtClean="0"/>
              <a:t>11/16/2022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384DC1-9226-6849-B4C2-3E775E87A995}" type="slidenum">
              <a:rPr lang="en-US" smtClean="0"/>
              <a:t>‹#›</a:t>
            </a:fld>
            <a:endParaRPr lang="en-US"/>
          </a:p>
        </p:txBody>
      </p:sp>
    </p:spTree>
    <p:extLst>
      <p:ext uri="{BB962C8B-B14F-4D97-AF65-F5344CB8AC3E}">
        <p14:creationId xmlns:p14="http://schemas.microsoft.com/office/powerpoint/2010/main" val="3709465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amp;esrc=s&amp;frm=1&amp;source=images&amp;cd=&amp;cad=rja&amp;uact=8&amp;ved=0CAcQjRxqFQoTCL7J4res0cgCFcM_GgodZe4C5Q&amp;url=http://www.redesdale.co.uk/age/keystageone/numbers-with-numicon/attachment/15_numicon_tallrekke2/&amp;bvm=bv.105454873,d.cWw&amp;psig=AFQjCNGc8vFkkXyK9ldsBYpiPZ3J0ZysiA&amp;ust=1445440718990210"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hyperlink" Target="http://www.google.co.uk/url?sa=i&amp;rct=j&amp;q=&amp;esrc=s&amp;frm=1&amp;source=images&amp;cd=&amp;cad=rja&amp;uact=8&amp;ved=0CAcQjRxqFQoTCL7J4res0cgCFcM_GgodZe4C5Q&amp;url=http://www.redesdale.co.uk/age/keystageone/numbers-with-numicon/attachment/15_numicon_tallrekke2/&amp;bvm=bv.105454873,d.cWw&amp;psig=AFQjCNGc8vFkkXyK9ldsBYpiPZ3J0ZysiA&amp;ust=1445440718990210" TargetMode="Externa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9.png"/><Relationship Id="rId5" Type="http://schemas.openxmlformats.org/officeDocument/2006/relationships/hyperlink" Target="http://www.google.co.uk/url?sa=i&amp;rct=j&amp;q=&amp;esrc=s&amp;frm=1&amp;source=images&amp;cd=&amp;cad=rja&amp;uact=8&amp;ved=0CAcQjRxqFQoTCJX0j-Kr0cgCFYY-FAodvr4KXg&amp;url=http://www.directadvantage.com/alternateviews/MULTILINK-CUBE-PACKS.htm&amp;bvm=bv.105454873,d.cWw&amp;psig=AFQjCNHVR0fe2PBgmoJS1NsUaWfTpUyn6w&amp;ust=1445440534806580" TargetMode="External"/><Relationship Id="rId10" Type="http://schemas.openxmlformats.org/officeDocument/2006/relationships/image" Target="../media/image8.png"/><Relationship Id="rId4" Type="http://schemas.openxmlformats.org/officeDocument/2006/relationships/image" Target="../media/image6.png"/><Relationship Id="rId9" Type="http://schemas.openxmlformats.org/officeDocument/2006/relationships/hyperlink" Target="http://www.google.co.uk/url?sa=i&amp;rct=j&amp;q=&amp;esrc=s&amp;frm=1&amp;source=images&amp;cd=&amp;cad=rja&amp;uact=8&amp;ved=0CAcQjRxqFQoTCPOSq-Ws0cgCFUlcFAodT84EIQ&amp;url=http://www.elementarymatters.com/2012/05/learning-math-facts-with-cuisenaire.html&amp;bvm=bv.105454873,d.cWw&amp;psig=AFQjCNEiOit9SnQGnivM-SVV5opPZx45kw&amp;ust=144544080694430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sp>
        <p:nvSpPr>
          <p:cNvPr id="6" name="Rectangle 5"/>
          <p:cNvSpPr/>
          <p:nvPr/>
        </p:nvSpPr>
        <p:spPr>
          <a:xfrm>
            <a:off x="277792" y="2037325"/>
            <a:ext cx="8571879" cy="923330"/>
          </a:xfrm>
          <a:prstGeom prst="rect">
            <a:avLst/>
          </a:prstGeom>
        </p:spPr>
        <p:txBody>
          <a:bodyPr wrap="square">
            <a:spAutoFit/>
          </a:bodyPr>
          <a:lstStyle/>
          <a:p>
            <a:r>
              <a:rPr lang="en-GB" sz="3600" dirty="0"/>
              <a:t>Maths Workshop Lower School</a:t>
            </a:r>
            <a:br>
              <a:rPr lang="en-US" sz="4000" b="1" dirty="0"/>
            </a:br>
            <a:endParaRPr lang="en-US" dirty="0"/>
          </a:p>
        </p:txBody>
      </p:sp>
      <p:pic>
        <p:nvPicPr>
          <p:cNvPr id="5" name="Picture 4" descr="Screen Shot 2019-06-18 at 17.04.44.png"/>
          <p:cNvPicPr>
            <a:picLocks noChangeAspect="1"/>
          </p:cNvPicPr>
          <p:nvPr/>
        </p:nvPicPr>
        <p:blipFill rotWithShape="1">
          <a:blip r:embed="rId2">
            <a:extLst>
              <a:ext uri="{28A0092B-C50C-407E-A947-70E740481C1C}">
                <a14:useLocalDpi xmlns:a14="http://schemas.microsoft.com/office/drawing/2010/main" val="0"/>
              </a:ext>
            </a:extLst>
          </a:blip>
          <a:srcRect t="18379" b="6559"/>
          <a:stretch/>
        </p:blipFill>
        <p:spPr>
          <a:xfrm>
            <a:off x="0" y="3205673"/>
            <a:ext cx="9144000" cy="3652327"/>
          </a:xfrm>
          <a:prstGeom prst="rect">
            <a:avLst/>
          </a:prstGeom>
        </p:spPr>
      </p:pic>
    </p:spTree>
    <p:extLst>
      <p:ext uri="{BB962C8B-B14F-4D97-AF65-F5344CB8AC3E}">
        <p14:creationId xmlns:p14="http://schemas.microsoft.com/office/powerpoint/2010/main" val="4225703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99082" y="1171657"/>
            <a:ext cx="6095312" cy="6001643"/>
          </a:xfrm>
          <a:prstGeom prst="rect">
            <a:avLst/>
          </a:prstGeom>
        </p:spPr>
        <p:txBody>
          <a:bodyPr wrap="square">
            <a:spAutoFit/>
          </a:bodyPr>
          <a:lstStyle/>
          <a:p>
            <a:pPr marL="285750" indent="-285750">
              <a:buClr>
                <a:srgbClr val="7030A0"/>
              </a:buClr>
              <a:buFont typeface="Arial" panose="020B0604020202020204" pitchFamily="34" charset="0"/>
              <a:buChar char="•"/>
            </a:pPr>
            <a:r>
              <a:rPr lang="en-GB" sz="3200" dirty="0"/>
              <a:t>To share curriculum expectations</a:t>
            </a:r>
          </a:p>
          <a:p>
            <a:pPr marL="285750" indent="-285750">
              <a:buClr>
                <a:srgbClr val="7030A0"/>
              </a:buClr>
              <a:buFont typeface="Arial" panose="020B0604020202020204" pitchFamily="34" charset="0"/>
              <a:buChar char="•"/>
            </a:pPr>
            <a:r>
              <a:rPr lang="en-GB" sz="3200" dirty="0"/>
              <a:t>To understand the skills and expectations needed at EYFS and KS1</a:t>
            </a:r>
          </a:p>
          <a:p>
            <a:pPr marL="285750" indent="-285750">
              <a:buClr>
                <a:srgbClr val="7030A0"/>
              </a:buClr>
              <a:buFont typeface="Arial" panose="020B0604020202020204" pitchFamily="34" charset="0"/>
              <a:buChar char="•"/>
            </a:pPr>
            <a:r>
              <a:rPr lang="en-GB" sz="3200" dirty="0"/>
              <a:t>To identify strategies that can support home learning in number</a:t>
            </a:r>
          </a:p>
          <a:p>
            <a:pPr marL="285750" indent="-285750">
              <a:buClr>
                <a:srgbClr val="7030A0"/>
              </a:buClr>
              <a:buFont typeface="Arial" panose="020B0604020202020204" pitchFamily="34" charset="0"/>
              <a:buChar char="•"/>
            </a:pPr>
            <a:r>
              <a:rPr lang="en-GB" sz="3200" dirty="0"/>
              <a:t>To explore how the Concrete, Practical, Abstract approach supports learning </a:t>
            </a:r>
          </a:p>
          <a:p>
            <a:pPr marL="285750" indent="-285750">
              <a:buClr>
                <a:srgbClr val="7030A0"/>
              </a:buClr>
              <a:buFont typeface="Arial" panose="020B0604020202020204" pitchFamily="34" charset="0"/>
              <a:buChar char="•"/>
            </a:pPr>
            <a:r>
              <a:rPr lang="en-GB" sz="3200" dirty="0"/>
              <a:t>To share the Bar Modelling approach for problem solving</a:t>
            </a:r>
          </a:p>
          <a:p>
            <a:pPr marL="285750" indent="-285750">
              <a:buFont typeface="Arial"/>
              <a:buChar char="•"/>
            </a:pPr>
            <a:endParaRPr lang="en-US" sz="3200" dirty="0"/>
          </a:p>
        </p:txBody>
      </p:sp>
      <p:sp>
        <p:nvSpPr>
          <p:cNvPr id="3" name="Title 1"/>
          <p:cNvSpPr txBox="1">
            <a:spLocks/>
          </p:cNvSpPr>
          <p:nvPr/>
        </p:nvSpPr>
        <p:spPr>
          <a:xfrm>
            <a:off x="2399082" y="521178"/>
            <a:ext cx="6415683"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A4FFB"/>
                </a:solidFill>
              </a:rPr>
              <a:t>Aims for this session</a:t>
            </a:r>
            <a:br>
              <a:rPr lang="en-US" sz="2400" b="1" dirty="0">
                <a:solidFill>
                  <a:srgbClr val="1EBEAA"/>
                </a:solidFill>
              </a:rPr>
            </a:br>
            <a:endParaRPr lang="en-US" sz="2400" b="1" dirty="0">
              <a:solidFill>
                <a:srgbClr val="1EBEAA"/>
              </a:solidFill>
            </a:endParaRPr>
          </a:p>
        </p:txBody>
      </p:sp>
      <p:pic>
        <p:nvPicPr>
          <p:cNvPr id="4" name="Picture 3" descr="Screen Shot 2019-06-18 at 17.04.44.png"/>
          <p:cNvPicPr>
            <a:picLocks noChangeAspect="1"/>
          </p:cNvPicPr>
          <p:nvPr/>
        </p:nvPicPr>
        <p:blipFill rotWithShape="1">
          <a:blip r:embed="rId2">
            <a:extLst>
              <a:ext uri="{28A0092B-C50C-407E-A947-70E740481C1C}">
                <a14:useLocalDpi xmlns:a14="http://schemas.microsoft.com/office/drawing/2010/main" val="0"/>
              </a:ext>
            </a:extLst>
          </a:blip>
          <a:srcRect l="74709" r="7932"/>
          <a:stretch/>
        </p:blipFill>
        <p:spPr>
          <a:xfrm>
            <a:off x="0" y="0"/>
            <a:ext cx="2237154" cy="6870958"/>
          </a:xfrm>
          <a:prstGeom prst="rect">
            <a:avLst/>
          </a:prstGeom>
        </p:spPr>
      </p:pic>
    </p:spTree>
    <p:extLst>
      <p:ext uri="{BB962C8B-B14F-4D97-AF65-F5344CB8AC3E}">
        <p14:creationId xmlns:p14="http://schemas.microsoft.com/office/powerpoint/2010/main" val="3408634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1634" y="994845"/>
            <a:ext cx="7890870" cy="1846659"/>
          </a:xfrm>
          <a:prstGeom prst="rect">
            <a:avLst/>
          </a:prstGeom>
        </p:spPr>
        <p:txBody>
          <a:bodyPr wrap="square">
            <a:spAutoFit/>
          </a:bodyPr>
          <a:lstStyle/>
          <a:p>
            <a:pPr marL="285750" indent="-285750">
              <a:buClr>
                <a:srgbClr val="7030A0"/>
              </a:buClr>
              <a:buFont typeface="Arial" panose="020B0604020202020204" pitchFamily="34" charset="0"/>
              <a:buChar char="•"/>
            </a:pPr>
            <a:r>
              <a:rPr lang="en-GB" sz="3200" dirty="0"/>
              <a:t>What is your experience of Maths from childhood?</a:t>
            </a:r>
          </a:p>
          <a:p>
            <a:pPr marL="285750" indent="-285750">
              <a:buClr>
                <a:srgbClr val="7030A0"/>
              </a:buClr>
              <a:buFont typeface="Arial" panose="020B0604020202020204" pitchFamily="34" charset="0"/>
              <a:buChar char="•"/>
            </a:pPr>
            <a:r>
              <a:rPr lang="en-GB" sz="3200" dirty="0"/>
              <a:t>Share and discuss </a:t>
            </a:r>
          </a:p>
          <a:p>
            <a:pPr marL="285750" indent="-285750">
              <a:buFont typeface="Arial"/>
              <a:buChar char="•"/>
            </a:pPr>
            <a:endParaRPr lang="en-US" dirty="0"/>
          </a:p>
        </p:txBody>
      </p:sp>
      <p:sp>
        <p:nvSpPr>
          <p:cNvPr id="3" name="Title 1"/>
          <p:cNvSpPr txBox="1">
            <a:spLocks/>
          </p:cNvSpPr>
          <p:nvPr/>
        </p:nvSpPr>
        <p:spPr>
          <a:xfrm>
            <a:off x="603524" y="521178"/>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Before we begin….</a:t>
            </a:r>
            <a:br>
              <a:rPr lang="en-US" sz="2400" b="1" dirty="0">
                <a:solidFill>
                  <a:srgbClr val="1EBEAA"/>
                </a:solidFill>
              </a:rPr>
            </a:br>
            <a:endParaRPr lang="en-US" sz="2400" b="1" dirty="0">
              <a:solidFill>
                <a:srgbClr val="1EBEAA"/>
              </a:solidFill>
            </a:endParaRPr>
          </a:p>
        </p:txBody>
      </p:sp>
      <p:pic>
        <p:nvPicPr>
          <p:cNvPr id="5" name="Picture 4"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0" y="4916760"/>
            <a:ext cx="9144000" cy="1941240"/>
          </a:xfrm>
          <a:prstGeom prst="rect">
            <a:avLst/>
          </a:prstGeom>
        </p:spPr>
      </p:pic>
      <p:pic>
        <p:nvPicPr>
          <p:cNvPr id="6" name="Picture 5"/>
          <p:cNvPicPr>
            <a:picLocks noChangeAspect="1"/>
          </p:cNvPicPr>
          <p:nvPr/>
        </p:nvPicPr>
        <p:blipFill>
          <a:blip r:embed="rId4"/>
          <a:stretch>
            <a:fillRect/>
          </a:stretch>
        </p:blipFill>
        <p:spPr>
          <a:xfrm>
            <a:off x="603524" y="2596343"/>
            <a:ext cx="3509101" cy="1894850"/>
          </a:xfrm>
          <a:prstGeom prst="rect">
            <a:avLst/>
          </a:prstGeom>
        </p:spPr>
      </p:pic>
      <p:pic>
        <p:nvPicPr>
          <p:cNvPr id="7" name="Picture 6"/>
          <p:cNvPicPr>
            <a:picLocks noChangeAspect="1"/>
          </p:cNvPicPr>
          <p:nvPr/>
        </p:nvPicPr>
        <p:blipFill>
          <a:blip r:embed="rId5"/>
          <a:stretch>
            <a:fillRect/>
          </a:stretch>
        </p:blipFill>
        <p:spPr>
          <a:xfrm>
            <a:off x="4467069" y="2740388"/>
            <a:ext cx="3790187" cy="1798820"/>
          </a:xfrm>
          <a:prstGeom prst="rect">
            <a:avLst/>
          </a:prstGeom>
        </p:spPr>
      </p:pic>
    </p:spTree>
    <p:extLst>
      <p:ext uri="{BB962C8B-B14F-4D97-AF65-F5344CB8AC3E}">
        <p14:creationId xmlns:p14="http://schemas.microsoft.com/office/powerpoint/2010/main" val="2275390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3524" y="946442"/>
            <a:ext cx="8211242" cy="6278642"/>
          </a:xfrm>
          <a:prstGeom prst="rect">
            <a:avLst/>
          </a:prstGeom>
        </p:spPr>
        <p:txBody>
          <a:bodyPr wrap="square">
            <a:spAutoFit/>
          </a:bodyPr>
          <a:lstStyle/>
          <a:p>
            <a:pPr>
              <a:buClr>
                <a:srgbClr val="7030A0"/>
              </a:buClr>
              <a:buFont typeface="Wingdings" panose="05000000000000000000" pitchFamily="2" charset="2"/>
              <a:buChar char="Ø"/>
            </a:pPr>
            <a:r>
              <a:rPr lang="en-GB" sz="2400" dirty="0"/>
              <a:t>The EYFS have early learning goals.</a:t>
            </a:r>
          </a:p>
          <a:p>
            <a:pPr>
              <a:buClr>
                <a:srgbClr val="7030A0"/>
              </a:buClr>
              <a:buFont typeface="Wingdings" panose="05000000000000000000" pitchFamily="2" charset="2"/>
              <a:buChar char="Ø"/>
            </a:pPr>
            <a:r>
              <a:rPr lang="en-GB" sz="2400" dirty="0"/>
              <a:t>The national curriculum for mathematics aims to ensure that all pupils: </a:t>
            </a:r>
          </a:p>
          <a:p>
            <a:pPr>
              <a:buClr>
                <a:srgbClr val="7030A0"/>
              </a:buClr>
              <a:buFont typeface="Wingdings" panose="05000000000000000000" pitchFamily="2" charset="2"/>
              <a:buChar char="Ø"/>
            </a:pPr>
            <a:r>
              <a:rPr lang="en-GB" sz="2400" dirty="0"/>
              <a:t>become </a:t>
            </a:r>
            <a:r>
              <a:rPr lang="en-GB" sz="2400" b="1" dirty="0">
                <a:solidFill>
                  <a:srgbClr val="7030A0"/>
                </a:solidFill>
              </a:rPr>
              <a:t>fluent</a:t>
            </a:r>
            <a:r>
              <a:rPr lang="en-GB" sz="2400" b="1" dirty="0"/>
              <a:t> </a:t>
            </a:r>
            <a:r>
              <a:rPr lang="en-GB" sz="2400" dirty="0"/>
              <a:t>in mathematics</a:t>
            </a:r>
          </a:p>
          <a:p>
            <a:pPr>
              <a:buClr>
                <a:srgbClr val="7030A0"/>
              </a:buClr>
              <a:buFont typeface="Wingdings" panose="05000000000000000000" pitchFamily="2" charset="2"/>
              <a:buChar char="Ø"/>
            </a:pPr>
            <a:endParaRPr lang="en-GB" sz="2400" dirty="0"/>
          </a:p>
          <a:p>
            <a:pPr>
              <a:buClr>
                <a:srgbClr val="7030A0"/>
              </a:buClr>
              <a:buFont typeface="Wingdings" panose="05000000000000000000" pitchFamily="2" charset="2"/>
              <a:buChar char="Ø"/>
            </a:pPr>
            <a:r>
              <a:rPr lang="en-GB" sz="2400" dirty="0"/>
              <a:t>develop </a:t>
            </a:r>
            <a:r>
              <a:rPr lang="en-GB" sz="2400" b="1" dirty="0">
                <a:solidFill>
                  <a:srgbClr val="7030A0"/>
                </a:solidFill>
              </a:rPr>
              <a:t>conceptual</a:t>
            </a:r>
            <a:r>
              <a:rPr lang="en-GB" sz="2400" dirty="0"/>
              <a:t> understanding and the ability to recall and apply knowledge rapidly and accurately</a:t>
            </a:r>
          </a:p>
          <a:p>
            <a:pPr>
              <a:buClr>
                <a:srgbClr val="7030A0"/>
              </a:buClr>
              <a:buFont typeface="Wingdings" panose="05000000000000000000" pitchFamily="2" charset="2"/>
              <a:buChar char="Ø"/>
            </a:pPr>
            <a:endParaRPr lang="en-GB" sz="2400" dirty="0"/>
          </a:p>
          <a:p>
            <a:pPr>
              <a:buClr>
                <a:srgbClr val="7030A0"/>
              </a:buClr>
              <a:buFont typeface="Wingdings" panose="05000000000000000000" pitchFamily="2" charset="2"/>
              <a:buChar char="Ø"/>
            </a:pPr>
            <a:r>
              <a:rPr lang="en-GB" sz="2400" b="1" dirty="0">
                <a:solidFill>
                  <a:srgbClr val="7030A0"/>
                </a:solidFill>
              </a:rPr>
              <a:t>reason</a:t>
            </a:r>
            <a:r>
              <a:rPr lang="en-GB" sz="2400" dirty="0"/>
              <a:t> mathematically by following a line of enquiry, conjecturing relationships and generalisations, and developing an argument, justification or proof using mathematical language </a:t>
            </a:r>
          </a:p>
          <a:p>
            <a:pPr>
              <a:buClr>
                <a:srgbClr val="7030A0"/>
              </a:buClr>
              <a:buFont typeface="Wingdings" panose="05000000000000000000" pitchFamily="2" charset="2"/>
              <a:buChar char="Ø"/>
            </a:pPr>
            <a:endParaRPr lang="en-GB" sz="2400" dirty="0"/>
          </a:p>
          <a:p>
            <a:pPr>
              <a:buClr>
                <a:srgbClr val="7030A0"/>
              </a:buClr>
              <a:buFont typeface="Wingdings" panose="05000000000000000000" pitchFamily="2" charset="2"/>
              <a:buChar char="Ø"/>
            </a:pPr>
            <a:r>
              <a:rPr lang="en-GB" sz="2400" dirty="0"/>
              <a:t>can </a:t>
            </a:r>
            <a:r>
              <a:rPr lang="en-GB" sz="2400" b="1" dirty="0">
                <a:solidFill>
                  <a:srgbClr val="7030A0"/>
                </a:solidFill>
              </a:rPr>
              <a:t>solve problems</a:t>
            </a:r>
            <a:r>
              <a:rPr lang="en-GB" sz="2400" dirty="0">
                <a:solidFill>
                  <a:srgbClr val="7030A0"/>
                </a:solidFill>
              </a:rPr>
              <a:t> </a:t>
            </a:r>
            <a:r>
              <a:rPr lang="en-GB" sz="2400" dirty="0"/>
              <a:t>by applying their mathematics to a variety or </a:t>
            </a:r>
            <a:r>
              <a:rPr lang="en-GB" sz="2400" b="1" dirty="0">
                <a:solidFill>
                  <a:srgbClr val="7030A0"/>
                </a:solidFill>
              </a:rPr>
              <a:t>routine</a:t>
            </a:r>
            <a:r>
              <a:rPr lang="en-GB" sz="2400" dirty="0">
                <a:solidFill>
                  <a:srgbClr val="FF0000"/>
                </a:solidFill>
              </a:rPr>
              <a:t> </a:t>
            </a:r>
            <a:r>
              <a:rPr lang="en-GB" sz="2400" dirty="0"/>
              <a:t>and </a:t>
            </a:r>
            <a:r>
              <a:rPr lang="en-GB" sz="2400" b="1" dirty="0">
                <a:solidFill>
                  <a:srgbClr val="7030A0"/>
                </a:solidFill>
              </a:rPr>
              <a:t>non-routine</a:t>
            </a:r>
            <a:r>
              <a:rPr lang="en-GB" sz="2400" b="1" dirty="0">
                <a:solidFill>
                  <a:srgbClr val="FF0000"/>
                </a:solidFill>
              </a:rPr>
              <a:t> </a:t>
            </a:r>
            <a:r>
              <a:rPr lang="en-GB" sz="2400" dirty="0"/>
              <a:t>problems with increasing sophistication, including breaking down problems into a series of simpler steps and persevering in seeking solutions</a:t>
            </a:r>
          </a:p>
          <a:p>
            <a:pPr marL="285750" indent="-285750">
              <a:buFont typeface="Arial"/>
              <a:buChar char="•"/>
            </a:pPr>
            <a:endParaRPr lang="en-US" dirty="0"/>
          </a:p>
        </p:txBody>
      </p:sp>
      <p:sp>
        <p:nvSpPr>
          <p:cNvPr id="3" name="Title 1"/>
          <p:cNvSpPr txBox="1">
            <a:spLocks/>
          </p:cNvSpPr>
          <p:nvPr/>
        </p:nvSpPr>
        <p:spPr>
          <a:xfrm>
            <a:off x="603524" y="301636"/>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Curriculum expectations</a:t>
            </a:r>
            <a:br>
              <a:rPr lang="en-US" sz="2400" b="1" dirty="0">
                <a:solidFill>
                  <a:srgbClr val="1EBEAA"/>
                </a:solidFill>
              </a:rPr>
            </a:br>
            <a:endParaRPr lang="en-US" sz="2400" b="1" dirty="0">
              <a:solidFill>
                <a:srgbClr val="1EBEAA"/>
              </a:solidFill>
            </a:endParaRPr>
          </a:p>
          <a:p>
            <a:pPr algn="l"/>
            <a:endParaRPr lang="en-US" sz="2400" b="1" dirty="0">
              <a:solidFill>
                <a:srgbClr val="1EBEAA"/>
              </a:solidFill>
            </a:endParaRPr>
          </a:p>
          <a:p>
            <a:pPr algn="l"/>
            <a:endParaRPr lang="en-US" sz="2400" b="1" dirty="0">
              <a:solidFill>
                <a:srgbClr val="1EBEAA"/>
              </a:solidFill>
            </a:endParaRPr>
          </a:p>
        </p:txBody>
      </p:sp>
    </p:spTree>
    <p:extLst>
      <p:ext uri="{BB962C8B-B14F-4D97-AF65-F5344CB8AC3E}">
        <p14:creationId xmlns:p14="http://schemas.microsoft.com/office/powerpoint/2010/main" val="3632442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41526" y="266345"/>
            <a:ext cx="8211242" cy="947334"/>
          </a:xfrm>
          <a:prstGeom prst="rect">
            <a:avLst/>
          </a:prstGeom>
        </p:spPr>
        <p:txBody>
          <a:bodyPr>
            <a:normAutofit fontScale="8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000" b="1" dirty="0">
                <a:solidFill>
                  <a:srgbClr val="0A4FFB"/>
                </a:solidFill>
              </a:rPr>
              <a:t>Skills in Maths and across the curriculum</a:t>
            </a:r>
          </a:p>
          <a:p>
            <a:pPr algn="l"/>
            <a:br>
              <a:rPr lang="en-US" sz="2400" b="1" dirty="0">
                <a:solidFill>
                  <a:srgbClr val="1EBEAA"/>
                </a:solidFill>
              </a:rPr>
            </a:br>
            <a:endParaRPr lang="en-US" sz="2400" b="1" dirty="0">
              <a:solidFill>
                <a:srgbClr val="1EBEAA"/>
              </a:solidFill>
            </a:endParaRPr>
          </a:p>
        </p:txBody>
      </p:sp>
      <p:pic>
        <p:nvPicPr>
          <p:cNvPr id="5" name="Picture 4"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0" y="4916760"/>
            <a:ext cx="9144000" cy="1941240"/>
          </a:xfrm>
          <a:prstGeom prst="rect">
            <a:avLst/>
          </a:prstGeom>
        </p:spPr>
      </p:pic>
      <p:sp>
        <p:nvSpPr>
          <p:cNvPr id="6" name="TextBox 5"/>
          <p:cNvSpPr txBox="1"/>
          <p:nvPr/>
        </p:nvSpPr>
        <p:spPr>
          <a:xfrm>
            <a:off x="241526" y="740012"/>
            <a:ext cx="4077325" cy="4431983"/>
          </a:xfrm>
          <a:prstGeom prst="rect">
            <a:avLst/>
          </a:prstGeom>
          <a:noFill/>
        </p:spPr>
        <p:txBody>
          <a:bodyPr wrap="square" rtlCol="0">
            <a:spAutoFit/>
          </a:bodyPr>
          <a:lstStyle/>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Use Mathematical vocabulary</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Explain ideas and evaluate outcomes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Make connections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Use fluency and recall</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Predict and Justify</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challenge ideas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Work systematically</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Trial and improvement</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Logical thinking</a:t>
            </a:r>
          </a:p>
          <a:p>
            <a:pPr marL="285750" indent="-285750">
              <a:buClr>
                <a:srgbClr val="7030A0"/>
              </a:buClr>
              <a:buFont typeface="Wingdings" panose="05000000000000000000" pitchFamily="2" charset="2"/>
              <a:buChar char="Ø"/>
            </a:pPr>
            <a:endParaRPr lang="en-GB" dirty="0"/>
          </a:p>
        </p:txBody>
      </p:sp>
      <p:sp>
        <p:nvSpPr>
          <p:cNvPr id="7" name="TextBox 6"/>
          <p:cNvSpPr txBox="1"/>
          <p:nvPr/>
        </p:nvSpPr>
        <p:spPr>
          <a:xfrm>
            <a:off x="4749355" y="740012"/>
            <a:ext cx="4077325" cy="2585323"/>
          </a:xfrm>
          <a:prstGeom prst="rect">
            <a:avLst/>
          </a:prstGeom>
          <a:noFill/>
        </p:spPr>
        <p:txBody>
          <a:bodyPr wrap="square" rtlCol="0">
            <a:spAutoFit/>
          </a:bodyPr>
          <a:lstStyle/>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Be independent</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Learn from mistakes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Collaborate with others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Spot patterns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Show resilience</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Correct mistakes </a:t>
            </a:r>
          </a:p>
          <a:p>
            <a:pPr marL="285750" indent="-285750">
              <a:buClr>
                <a:srgbClr val="7030A0"/>
              </a:buClr>
              <a:buFont typeface="Wingdings" panose="05000000000000000000" pitchFamily="2" charset="2"/>
              <a:buChar char="Ø"/>
            </a:pPr>
            <a:endParaRPr lang="en-GB" dirty="0"/>
          </a:p>
        </p:txBody>
      </p:sp>
      <p:pic>
        <p:nvPicPr>
          <p:cNvPr id="8" name="Picture 7"/>
          <p:cNvPicPr>
            <a:picLocks noChangeAspect="1"/>
          </p:cNvPicPr>
          <p:nvPr/>
        </p:nvPicPr>
        <p:blipFill>
          <a:blip r:embed="rId4"/>
          <a:stretch>
            <a:fillRect/>
          </a:stretch>
        </p:blipFill>
        <p:spPr>
          <a:xfrm>
            <a:off x="4896720" y="3212055"/>
            <a:ext cx="3556048" cy="1437683"/>
          </a:xfrm>
          <a:prstGeom prst="rect">
            <a:avLst/>
          </a:prstGeom>
        </p:spPr>
      </p:pic>
    </p:spTree>
    <p:extLst>
      <p:ext uri="{BB962C8B-B14F-4D97-AF65-F5344CB8AC3E}">
        <p14:creationId xmlns:p14="http://schemas.microsoft.com/office/powerpoint/2010/main" val="3294473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AE1EB-8A35-408E-BC17-FBED58B13499}"/>
              </a:ext>
            </a:extLst>
          </p:cNvPr>
          <p:cNvSpPr>
            <a:spLocks noGrp="1"/>
          </p:cNvSpPr>
          <p:nvPr>
            <p:ph type="title"/>
          </p:nvPr>
        </p:nvSpPr>
        <p:spPr/>
        <p:txBody>
          <a:bodyPr/>
          <a:lstStyle/>
          <a:p>
            <a:r>
              <a:rPr lang="en-GB" dirty="0"/>
              <a:t>EYFS</a:t>
            </a:r>
          </a:p>
        </p:txBody>
      </p:sp>
      <p:sp>
        <p:nvSpPr>
          <p:cNvPr id="3" name="Content Placeholder 2">
            <a:extLst>
              <a:ext uri="{FF2B5EF4-FFF2-40B4-BE49-F238E27FC236}">
                <a16:creationId xmlns:a16="http://schemas.microsoft.com/office/drawing/2014/main" id="{8DEED349-DAAB-4B19-AEE0-63C995C74F5F}"/>
              </a:ext>
            </a:extLst>
          </p:cNvPr>
          <p:cNvSpPr>
            <a:spLocks noGrp="1"/>
          </p:cNvSpPr>
          <p:nvPr>
            <p:ph idx="1"/>
          </p:nvPr>
        </p:nvSpPr>
        <p:spPr/>
        <p:txBody>
          <a:bodyPr/>
          <a:lstStyle/>
          <a:p>
            <a:r>
              <a:rPr lang="en-GB" dirty="0"/>
              <a:t>Number bags – numeral to pictures (subitise)</a:t>
            </a:r>
          </a:p>
          <a:p>
            <a:r>
              <a:rPr lang="en-GB" dirty="0"/>
              <a:t>Count to 20 and beyond, know </a:t>
            </a:r>
            <a:r>
              <a:rPr lang="en-GB" dirty="0" err="1"/>
              <a:t>compostition</a:t>
            </a:r>
            <a:r>
              <a:rPr lang="en-GB" dirty="0"/>
              <a:t> to 5 then 10</a:t>
            </a:r>
          </a:p>
          <a:p>
            <a:r>
              <a:rPr lang="en-GB" dirty="0"/>
              <a:t>Ordering, comparing, one more, one less, fewer</a:t>
            </a:r>
          </a:p>
          <a:p>
            <a:r>
              <a:rPr lang="en-GB" dirty="0"/>
              <a:t>Odd and even – number blocks</a:t>
            </a:r>
          </a:p>
          <a:p>
            <a:r>
              <a:rPr lang="en-GB" dirty="0"/>
              <a:t>Double</a:t>
            </a:r>
          </a:p>
          <a:p>
            <a:r>
              <a:rPr lang="en-GB" dirty="0"/>
              <a:t>Maths through play and everyday interactions</a:t>
            </a:r>
          </a:p>
        </p:txBody>
      </p:sp>
    </p:spTree>
    <p:extLst>
      <p:ext uri="{BB962C8B-B14F-4D97-AF65-F5344CB8AC3E}">
        <p14:creationId xmlns:p14="http://schemas.microsoft.com/office/powerpoint/2010/main" val="4053422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Reception</a:t>
            </a:r>
          </a:p>
        </p:txBody>
      </p:sp>
      <p:sp>
        <p:nvSpPr>
          <p:cNvPr id="3" name="Content Placeholder 2"/>
          <p:cNvSpPr>
            <a:spLocks noGrp="1"/>
          </p:cNvSpPr>
          <p:nvPr>
            <p:ph idx="1"/>
          </p:nvPr>
        </p:nvSpPr>
        <p:spPr>
          <a:xfrm>
            <a:off x="457200" y="1600200"/>
            <a:ext cx="8229600" cy="2935705"/>
          </a:xfrm>
        </p:spPr>
        <p:txBody>
          <a:bodyPr/>
          <a:lstStyle/>
          <a:p>
            <a:pPr marL="0" indent="0">
              <a:buNone/>
            </a:pPr>
            <a:r>
              <a:rPr lang="en-GB" dirty="0"/>
              <a:t>Practical fun!</a:t>
            </a:r>
          </a:p>
        </p:txBody>
      </p:sp>
      <p:pic>
        <p:nvPicPr>
          <p:cNvPr id="4" name="Picture 4" descr="http://www.redesdale.co.uk/wp-content/uploads/15_numicon_tallrekke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2653" y="2501863"/>
            <a:ext cx="4560852" cy="2698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201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3524" y="521178"/>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rgbClr val="0A4FFB"/>
                </a:solidFill>
              </a:rPr>
              <a:t>Manipulatives used in class to support understanding</a:t>
            </a:r>
            <a:br>
              <a:rPr lang="en-US" sz="2400" b="1" dirty="0">
                <a:solidFill>
                  <a:srgbClr val="1EBEAA"/>
                </a:solidFill>
              </a:rPr>
            </a:br>
            <a:endParaRPr lang="en-US" sz="2400" b="1" dirty="0">
              <a:solidFill>
                <a:srgbClr val="1EBEAA"/>
              </a:solidFill>
            </a:endParaRPr>
          </a:p>
        </p:txBody>
      </p:sp>
      <p:pic>
        <p:nvPicPr>
          <p:cNvPr id="5" name="Picture 4"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0" y="4916760"/>
            <a:ext cx="9144000" cy="1941240"/>
          </a:xfrm>
          <a:prstGeom prst="rect">
            <a:avLst/>
          </a:prstGeom>
        </p:spPr>
      </p:pic>
      <p:pic>
        <p:nvPicPr>
          <p:cNvPr id="9" name="Picture 8"/>
          <p:cNvPicPr>
            <a:picLocks noChangeAspect="1"/>
          </p:cNvPicPr>
          <p:nvPr/>
        </p:nvPicPr>
        <p:blipFill>
          <a:blip r:embed="rId4"/>
          <a:stretch>
            <a:fillRect/>
          </a:stretch>
        </p:blipFill>
        <p:spPr>
          <a:xfrm>
            <a:off x="6067945" y="2835781"/>
            <a:ext cx="2489466" cy="1918113"/>
          </a:xfrm>
          <a:prstGeom prst="rect">
            <a:avLst/>
          </a:prstGeom>
        </p:spPr>
      </p:pic>
      <p:pic>
        <p:nvPicPr>
          <p:cNvPr id="12" name="Picture 2" descr="http://www.directadvantage.com/images/20/695006.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9393" y="994845"/>
            <a:ext cx="2143593" cy="168839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http://www.redesdale.co.uk/wp-content/uploads/15_numicon_tallrekke2.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86306" y="1154326"/>
            <a:ext cx="3052744" cy="180593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http://1.bp.blogspot.com/-d8WaaqKrfqc/T6W6CmngFXI/AAAAAAAABQU/m5E7QGLC65Q/s1600/cuisenaire.png">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92346" y="1043081"/>
            <a:ext cx="2514600" cy="230908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11"/>
          <a:stretch>
            <a:fillRect/>
          </a:stretch>
        </p:blipFill>
        <p:spPr>
          <a:xfrm>
            <a:off x="429816" y="2960265"/>
            <a:ext cx="2285852" cy="1835688"/>
          </a:xfrm>
          <a:prstGeom prst="rect">
            <a:avLst/>
          </a:prstGeom>
        </p:spPr>
      </p:pic>
      <p:pic>
        <p:nvPicPr>
          <p:cNvPr id="17" name="Picture 16"/>
          <p:cNvPicPr>
            <a:picLocks noChangeAspect="1"/>
          </p:cNvPicPr>
          <p:nvPr/>
        </p:nvPicPr>
        <p:blipFill>
          <a:blip r:embed="rId12"/>
          <a:stretch>
            <a:fillRect/>
          </a:stretch>
        </p:blipFill>
        <p:spPr>
          <a:xfrm>
            <a:off x="3254296" y="3472968"/>
            <a:ext cx="2152650" cy="1322985"/>
          </a:xfrm>
          <a:prstGeom prst="rect">
            <a:avLst/>
          </a:prstGeom>
        </p:spPr>
      </p:pic>
    </p:spTree>
    <p:extLst>
      <p:ext uri="{BB962C8B-B14F-4D97-AF65-F5344CB8AC3E}">
        <p14:creationId xmlns:p14="http://schemas.microsoft.com/office/powerpoint/2010/main" val="27907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3524" y="521178"/>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A4FFB"/>
                </a:solidFill>
              </a:rPr>
              <a:t>The National Curriculum</a:t>
            </a:r>
          </a:p>
        </p:txBody>
      </p:sp>
      <p:pic>
        <p:nvPicPr>
          <p:cNvPr id="5" name="Picture 4" descr="Screen Shot 2019-06-18 at 17.04.44.png"/>
          <p:cNvPicPr>
            <a:picLocks noChangeAspect="1"/>
          </p:cNvPicPr>
          <p:nvPr/>
        </p:nvPicPr>
        <p:blipFill rotWithShape="1">
          <a:blip r:embed="rId2">
            <a:extLst>
              <a:ext uri="{28A0092B-C50C-407E-A947-70E740481C1C}">
                <a14:useLocalDpi xmlns:a14="http://schemas.microsoft.com/office/drawing/2010/main" val="0"/>
              </a:ext>
            </a:extLst>
          </a:blip>
          <a:srcRect t="60104"/>
          <a:stretch/>
        </p:blipFill>
        <p:spPr>
          <a:xfrm>
            <a:off x="0" y="4916760"/>
            <a:ext cx="9144000" cy="1941240"/>
          </a:xfrm>
          <a:prstGeom prst="rect">
            <a:avLst/>
          </a:prstGeom>
        </p:spPr>
      </p:pic>
      <p:pic>
        <p:nvPicPr>
          <p:cNvPr id="6" name="Content Placeholder 3"/>
          <p:cNvPicPr>
            <a:picLocks noChangeAspect="1"/>
          </p:cNvPicPr>
          <p:nvPr/>
        </p:nvPicPr>
        <p:blipFill>
          <a:blip r:embed="rId3"/>
          <a:stretch>
            <a:fillRect/>
          </a:stretch>
        </p:blipFill>
        <p:spPr>
          <a:xfrm>
            <a:off x="184827" y="1292914"/>
            <a:ext cx="8809271" cy="1465276"/>
          </a:xfrm>
          <a:prstGeom prst="rect">
            <a:avLst/>
          </a:prstGeom>
        </p:spPr>
      </p:pic>
      <p:pic>
        <p:nvPicPr>
          <p:cNvPr id="7" name="Picture 6"/>
          <p:cNvPicPr>
            <a:picLocks noChangeAspect="1"/>
          </p:cNvPicPr>
          <p:nvPr/>
        </p:nvPicPr>
        <p:blipFill>
          <a:blip r:embed="rId4"/>
          <a:stretch>
            <a:fillRect/>
          </a:stretch>
        </p:blipFill>
        <p:spPr>
          <a:xfrm>
            <a:off x="184827" y="2921692"/>
            <a:ext cx="5466465" cy="1241468"/>
          </a:xfrm>
          <a:prstGeom prst="rect">
            <a:avLst/>
          </a:prstGeom>
        </p:spPr>
      </p:pic>
    </p:spTree>
    <p:extLst>
      <p:ext uri="{BB962C8B-B14F-4D97-AF65-F5344CB8AC3E}">
        <p14:creationId xmlns:p14="http://schemas.microsoft.com/office/powerpoint/2010/main" val="300465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03524" y="108356"/>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Expectations by the end </a:t>
            </a:r>
            <a:r>
              <a:rPr lang="en-GB" sz="3200" b="1">
                <a:solidFill>
                  <a:srgbClr val="0A4FFB"/>
                </a:solidFill>
              </a:rPr>
              <a:t>of KS1 </a:t>
            </a:r>
            <a:br>
              <a:rPr lang="en-US" sz="2400" b="1" dirty="0">
                <a:solidFill>
                  <a:srgbClr val="1EBEAA"/>
                </a:solidFill>
              </a:rPr>
            </a:br>
            <a:endParaRPr lang="en-US" sz="2400" b="1" dirty="0">
              <a:solidFill>
                <a:srgbClr val="1EBEAA"/>
              </a:solidFill>
            </a:endParaRPr>
          </a:p>
        </p:txBody>
      </p:sp>
      <p:pic>
        <p:nvPicPr>
          <p:cNvPr id="3" name="Picture 2"/>
          <p:cNvPicPr>
            <a:picLocks noChangeAspect="1"/>
          </p:cNvPicPr>
          <p:nvPr/>
        </p:nvPicPr>
        <p:blipFill>
          <a:blip r:embed="rId2"/>
          <a:stretch>
            <a:fillRect/>
          </a:stretch>
        </p:blipFill>
        <p:spPr>
          <a:xfrm>
            <a:off x="489523" y="856470"/>
            <a:ext cx="8174792" cy="5687962"/>
          </a:xfrm>
          <a:prstGeom prst="rect">
            <a:avLst/>
          </a:prstGeom>
        </p:spPr>
      </p:pic>
    </p:spTree>
    <p:extLst>
      <p:ext uri="{BB962C8B-B14F-4D97-AF65-F5344CB8AC3E}">
        <p14:creationId xmlns:p14="http://schemas.microsoft.com/office/powerpoint/2010/main" val="3266736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3524" y="301636"/>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n-US" sz="2400" b="1" dirty="0">
              <a:solidFill>
                <a:srgbClr val="1EBEAA"/>
              </a:solidFill>
            </a:endParaRPr>
          </a:p>
        </p:txBody>
      </p:sp>
      <p:sp>
        <p:nvSpPr>
          <p:cNvPr id="6" name="Title 1"/>
          <p:cNvSpPr txBox="1">
            <a:spLocks/>
          </p:cNvSpPr>
          <p:nvPr/>
        </p:nvSpPr>
        <p:spPr>
          <a:xfrm>
            <a:off x="309576" y="177038"/>
            <a:ext cx="8911687" cy="1280890"/>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solidFill>
                  <a:srgbClr val="0A4FFB"/>
                </a:solidFill>
              </a:rPr>
              <a:t>Concrete, pictorial, abstract approach</a:t>
            </a:r>
          </a:p>
        </p:txBody>
      </p:sp>
      <p:sp>
        <p:nvSpPr>
          <p:cNvPr id="7" name="TextBox 6"/>
          <p:cNvSpPr txBox="1"/>
          <p:nvPr/>
        </p:nvSpPr>
        <p:spPr>
          <a:xfrm>
            <a:off x="584616" y="1079292"/>
            <a:ext cx="10323000" cy="5909310"/>
          </a:xfrm>
          <a:prstGeom prst="rect">
            <a:avLst/>
          </a:prstGeom>
          <a:noFill/>
        </p:spPr>
        <p:txBody>
          <a:bodyPr wrap="square" rtlCol="0">
            <a:spAutoFit/>
          </a:bodyPr>
          <a:lstStyle/>
          <a:p>
            <a:r>
              <a:rPr lang="en-GB" sz="2400" dirty="0"/>
              <a:t>Concrete                            </a:t>
            </a:r>
          </a:p>
          <a:p>
            <a:r>
              <a:rPr lang="en-GB" sz="2400" dirty="0"/>
              <a:t>Actual objects to illustrate the problem</a:t>
            </a:r>
          </a:p>
          <a:p>
            <a:endParaRPr lang="en-GB" sz="2400" dirty="0"/>
          </a:p>
          <a:p>
            <a:r>
              <a:rPr lang="en-GB" sz="2400" dirty="0"/>
              <a:t>Generic concrete              </a:t>
            </a:r>
          </a:p>
          <a:p>
            <a:r>
              <a:rPr lang="en-GB" sz="2400" dirty="0"/>
              <a:t>Materials such as multilink &amp; dienes,</a:t>
            </a:r>
          </a:p>
          <a:p>
            <a:endParaRPr lang="en-GB" sz="2400" dirty="0"/>
          </a:p>
          <a:p>
            <a:r>
              <a:rPr lang="en-GB" sz="2400" dirty="0"/>
              <a:t>Pictorial representations </a:t>
            </a:r>
          </a:p>
          <a:p>
            <a:r>
              <a:rPr lang="en-GB" sz="2400" dirty="0"/>
              <a:t>Individual squares, joined squares and then rectangular bars</a:t>
            </a:r>
          </a:p>
          <a:p>
            <a:endParaRPr lang="en-GB" sz="2400" dirty="0"/>
          </a:p>
          <a:p>
            <a:r>
              <a:rPr lang="en-GB" sz="2400" dirty="0"/>
              <a:t>Abstract                             </a:t>
            </a:r>
          </a:p>
          <a:p>
            <a:r>
              <a:rPr lang="en-GB" sz="2400" dirty="0"/>
              <a:t>Written methods</a:t>
            </a:r>
          </a:p>
          <a:p>
            <a:endParaRPr lang="en-GB" sz="2400" dirty="0"/>
          </a:p>
          <a:p>
            <a:endParaRPr lang="en-GB" sz="2400" dirty="0"/>
          </a:p>
          <a:p>
            <a:endParaRPr lang="en-GB" sz="2400" dirty="0"/>
          </a:p>
          <a:p>
            <a:r>
              <a:rPr lang="en-GB" sz="2400" dirty="0"/>
              <a:t>Build it … Draw it… Write it…..Say it. </a:t>
            </a:r>
          </a:p>
          <a:p>
            <a:endParaRPr lang="en-GB" dirty="0"/>
          </a:p>
        </p:txBody>
      </p:sp>
    </p:spTree>
    <p:extLst>
      <p:ext uri="{BB962C8B-B14F-4D97-AF65-F5344CB8AC3E}">
        <p14:creationId xmlns:p14="http://schemas.microsoft.com/office/powerpoint/2010/main" val="991127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3524" y="301636"/>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Strategies using objects multiplication</a:t>
            </a:r>
            <a:br>
              <a:rPr lang="en-US" sz="2400" b="1" dirty="0">
                <a:solidFill>
                  <a:srgbClr val="0A4FFB"/>
                </a:solidFill>
              </a:rPr>
            </a:br>
            <a:endParaRPr lang="en-US" sz="2400" b="1" dirty="0">
              <a:solidFill>
                <a:srgbClr val="0A4FFB"/>
              </a:solidFill>
            </a:endParaRPr>
          </a:p>
        </p:txBody>
      </p:sp>
      <p:sp>
        <p:nvSpPr>
          <p:cNvPr id="6" name="Content Placeholder 7"/>
          <p:cNvSpPr txBox="1">
            <a:spLocks/>
          </p:cNvSpPr>
          <p:nvPr/>
        </p:nvSpPr>
        <p:spPr>
          <a:xfrm>
            <a:off x="1" y="1052989"/>
            <a:ext cx="8814766" cy="4330099"/>
          </a:xfrm>
          <a:prstGeom prst="rect">
            <a:avLst/>
          </a:prstGeom>
        </p:spPr>
        <p:txBody>
          <a:bodyPr>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Clr>
                <a:srgbClr val="7030A0"/>
              </a:buClr>
              <a:buFont typeface="Wingdings 3" panose="05040102010807070707" pitchFamily="18" charset="2"/>
              <a:buChar char=""/>
            </a:pPr>
            <a:r>
              <a:rPr lang="en-GB" sz="2600" dirty="0"/>
              <a:t>Play a mystery game with your child using a feely bag ‘Which multiplication am I?’ </a:t>
            </a:r>
            <a:r>
              <a:rPr lang="en-GB" sz="2600" dirty="0" err="1"/>
              <a:t>e.g</a:t>
            </a:r>
            <a:r>
              <a:rPr lang="en-GB" sz="2600" dirty="0"/>
              <a:t> pull out 10 cubes and organise into 2 groups. Ask your child to say the number sentence and then write it </a:t>
            </a:r>
            <a:r>
              <a:rPr lang="en-GB" sz="2600" dirty="0" err="1"/>
              <a:t>eg</a:t>
            </a:r>
            <a:r>
              <a:rPr lang="en-GB" sz="2600" dirty="0"/>
              <a:t> 5x 2 = 10 </a:t>
            </a:r>
          </a:p>
          <a:p>
            <a:pPr>
              <a:buClr>
                <a:srgbClr val="7030A0"/>
              </a:buClr>
              <a:buFont typeface="Wingdings 3" panose="05040102010807070707" pitchFamily="18" charset="2"/>
              <a:buChar char=""/>
            </a:pPr>
            <a:r>
              <a:rPr lang="en-GB" sz="2600" dirty="0"/>
              <a:t>Using concrete objects on your table, a feely bag and dice. Without looking in the bag, pull out either 2, 5 or 10. Now roll the dice </a:t>
            </a:r>
            <a:r>
              <a:rPr lang="en-GB" sz="2600" dirty="0" err="1"/>
              <a:t>eg</a:t>
            </a:r>
            <a:r>
              <a:rPr lang="en-GB" sz="2600" dirty="0"/>
              <a:t> your child pulls out 5 cubes and rolls the dice to reveal 3. This becomes 5 x 3. Your child needs to show 5 , 3 times with that object (3 groups of 5).</a:t>
            </a:r>
          </a:p>
          <a:p>
            <a:pPr>
              <a:buClr>
                <a:srgbClr val="7030A0"/>
              </a:buClr>
              <a:buFont typeface="Wingdings 3" panose="05040102010807070707" pitchFamily="18" charset="2"/>
              <a:buChar char=""/>
            </a:pPr>
            <a:endParaRPr lang="en-GB" dirty="0"/>
          </a:p>
          <a:p>
            <a:pPr marL="0" indent="0">
              <a:buClr>
                <a:srgbClr val="7030A0"/>
              </a:buClr>
              <a:buFont typeface="Arial"/>
              <a:buNone/>
            </a:pPr>
            <a:r>
              <a:rPr lang="en-GB" sz="2400" b="1" dirty="0">
                <a:solidFill>
                  <a:srgbClr val="7030A0"/>
                </a:solidFill>
              </a:rPr>
              <a:t>Have a go at this with someone on your table:</a:t>
            </a:r>
          </a:p>
          <a:p>
            <a:pPr>
              <a:buClr>
                <a:srgbClr val="7030A0"/>
              </a:buClr>
              <a:buFont typeface="Wingdings 3" panose="05040102010807070707" pitchFamily="18" charset="2"/>
              <a:buChar char=""/>
            </a:pPr>
            <a:r>
              <a:rPr lang="en-GB" sz="2400" b="1" dirty="0">
                <a:solidFill>
                  <a:srgbClr val="7030A0"/>
                </a:solidFill>
              </a:rPr>
              <a:t>Using any objects on your table, show 5 lots of 3. Now show 3 lots of 5. </a:t>
            </a:r>
          </a:p>
        </p:txBody>
      </p:sp>
      <p:pic>
        <p:nvPicPr>
          <p:cNvPr id="7" name="Picture 6"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0" y="5411010"/>
            <a:ext cx="9144000" cy="1446990"/>
          </a:xfrm>
          <a:prstGeom prst="rect">
            <a:avLst/>
          </a:prstGeom>
        </p:spPr>
      </p:pic>
    </p:spTree>
    <p:extLst>
      <p:ext uri="{BB962C8B-B14F-4D97-AF65-F5344CB8AC3E}">
        <p14:creationId xmlns:p14="http://schemas.microsoft.com/office/powerpoint/2010/main" val="16977043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C0B2E-D0D9-467C-919C-2E6A015631AB}"/>
              </a:ext>
            </a:extLst>
          </p:cNvPr>
          <p:cNvSpPr>
            <a:spLocks noGrp="1"/>
          </p:cNvSpPr>
          <p:nvPr>
            <p:ph type="title"/>
          </p:nvPr>
        </p:nvSpPr>
        <p:spPr/>
        <p:txBody>
          <a:bodyPr/>
          <a:lstStyle/>
          <a:p>
            <a:r>
              <a:rPr lang="en-GB" dirty="0"/>
              <a:t>Addition and Subtraction</a:t>
            </a:r>
          </a:p>
        </p:txBody>
      </p:sp>
      <p:sp>
        <p:nvSpPr>
          <p:cNvPr id="3" name="Content Placeholder 2">
            <a:extLst>
              <a:ext uri="{FF2B5EF4-FFF2-40B4-BE49-F238E27FC236}">
                <a16:creationId xmlns:a16="http://schemas.microsoft.com/office/drawing/2014/main" id="{9D090864-0258-45BB-80A6-B060FF8093E8}"/>
              </a:ext>
            </a:extLst>
          </p:cNvPr>
          <p:cNvSpPr>
            <a:spLocks noGrp="1"/>
          </p:cNvSpPr>
          <p:nvPr>
            <p:ph idx="1"/>
          </p:nvPr>
        </p:nvSpPr>
        <p:spPr/>
        <p:txBody>
          <a:bodyPr/>
          <a:lstStyle/>
          <a:p>
            <a:pPr marL="0" indent="0">
              <a:buNone/>
            </a:pPr>
            <a:r>
              <a:rPr lang="en-GB" dirty="0"/>
              <a:t>Your turn!!</a:t>
            </a:r>
          </a:p>
          <a:p>
            <a:pPr marL="0" indent="0">
              <a:buNone/>
            </a:pPr>
            <a:endParaRPr lang="en-GB" dirty="0"/>
          </a:p>
          <a:p>
            <a:pPr marL="0" indent="0">
              <a:buNone/>
            </a:pPr>
            <a:r>
              <a:rPr lang="en-GB" dirty="0"/>
              <a:t>If I know 7 + 3 = 10, 3+7 = 10 , 17 + 3= 20, 70 + 30 = 100 etc</a:t>
            </a:r>
          </a:p>
          <a:p>
            <a:pPr marL="0" indent="0">
              <a:buNone/>
            </a:pPr>
            <a:r>
              <a:rPr lang="en-GB" dirty="0"/>
              <a:t>7+5 = 7 +3 + 2 = 12</a:t>
            </a:r>
          </a:p>
          <a:p>
            <a:pPr marL="0" indent="0">
              <a:buNone/>
            </a:pPr>
            <a:r>
              <a:rPr lang="en-GB" dirty="0"/>
              <a:t>7+5+3 = 15</a:t>
            </a:r>
          </a:p>
          <a:p>
            <a:pPr marL="0" indent="0">
              <a:buNone/>
            </a:pPr>
            <a:r>
              <a:rPr lang="en-GB" dirty="0"/>
              <a:t>2 digit add one and subtract one, count forwards and backwards over the 10</a:t>
            </a:r>
          </a:p>
          <a:p>
            <a:pPr marL="0" indent="0">
              <a:buNone/>
            </a:pPr>
            <a:endParaRPr lang="en-GB" dirty="0"/>
          </a:p>
        </p:txBody>
      </p:sp>
    </p:spTree>
    <p:extLst>
      <p:ext uri="{BB962C8B-B14F-4D97-AF65-F5344CB8AC3E}">
        <p14:creationId xmlns:p14="http://schemas.microsoft.com/office/powerpoint/2010/main" val="667463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96550-EB36-4B84-BA62-C31E5A93EEF9}"/>
              </a:ext>
            </a:extLst>
          </p:cNvPr>
          <p:cNvSpPr>
            <a:spLocks noGrp="1"/>
          </p:cNvSpPr>
          <p:nvPr>
            <p:ph type="title"/>
          </p:nvPr>
        </p:nvSpPr>
        <p:spPr/>
        <p:txBody>
          <a:bodyPr/>
          <a:lstStyle/>
          <a:p>
            <a:r>
              <a:rPr lang="en-GB" dirty="0"/>
              <a:t>Let’s explore!</a:t>
            </a:r>
          </a:p>
        </p:txBody>
      </p:sp>
      <p:sp>
        <p:nvSpPr>
          <p:cNvPr id="3" name="Content Placeholder 2">
            <a:extLst>
              <a:ext uri="{FF2B5EF4-FFF2-40B4-BE49-F238E27FC236}">
                <a16:creationId xmlns:a16="http://schemas.microsoft.com/office/drawing/2014/main" id="{E9342ED0-A6F8-4B80-B855-FB4F48AA4F91}"/>
              </a:ext>
            </a:extLst>
          </p:cNvPr>
          <p:cNvSpPr>
            <a:spLocks noGrp="1"/>
          </p:cNvSpPr>
          <p:nvPr>
            <p:ph idx="1"/>
          </p:nvPr>
        </p:nvSpPr>
        <p:spPr/>
        <p:txBody>
          <a:bodyPr/>
          <a:lstStyle/>
          <a:p>
            <a:pPr marL="0" indent="0">
              <a:buNone/>
            </a:pPr>
            <a:r>
              <a:rPr lang="en-GB" dirty="0"/>
              <a:t>Partition</a:t>
            </a:r>
          </a:p>
          <a:p>
            <a:pPr marL="0" indent="0">
              <a:buNone/>
            </a:pPr>
            <a:r>
              <a:rPr lang="en-GB" dirty="0"/>
              <a:t>Fact families  </a:t>
            </a:r>
          </a:p>
          <a:p>
            <a:pPr marL="0" indent="0">
              <a:buNone/>
            </a:pPr>
            <a:r>
              <a:rPr lang="en-GB" dirty="0"/>
              <a:t>Part whole model </a:t>
            </a:r>
          </a:p>
          <a:p>
            <a:pPr marL="0" indent="0">
              <a:buNone/>
            </a:pPr>
            <a:r>
              <a:rPr lang="en-GB" dirty="0"/>
              <a:t>Bar models</a:t>
            </a:r>
          </a:p>
          <a:p>
            <a:pPr marL="0" indent="0">
              <a:buNone/>
            </a:pPr>
            <a:r>
              <a:rPr lang="en-GB" dirty="0"/>
              <a:t>Missing numbers</a:t>
            </a:r>
          </a:p>
          <a:p>
            <a:pPr marL="0" indent="0">
              <a:buNone/>
            </a:pPr>
            <a:r>
              <a:rPr lang="en-GB" dirty="0"/>
              <a:t>Base ten, dienes, add subtract 2 digit numbers, partition, practical, draw it out, mental methods,</a:t>
            </a:r>
          </a:p>
          <a:p>
            <a:pPr marL="0" indent="0">
              <a:buNone/>
            </a:pPr>
            <a:endParaRPr lang="en-GB" dirty="0"/>
          </a:p>
        </p:txBody>
      </p:sp>
    </p:spTree>
    <p:extLst>
      <p:ext uri="{BB962C8B-B14F-4D97-AF65-F5344CB8AC3E}">
        <p14:creationId xmlns:p14="http://schemas.microsoft.com/office/powerpoint/2010/main" val="1021763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B3805-2E76-46A2-A32D-1BAA497EA0D1}"/>
              </a:ext>
            </a:extLst>
          </p:cNvPr>
          <p:cNvSpPr>
            <a:spLocks noGrp="1"/>
          </p:cNvSpPr>
          <p:nvPr>
            <p:ph type="title"/>
          </p:nvPr>
        </p:nvSpPr>
        <p:spPr/>
        <p:txBody>
          <a:bodyPr>
            <a:normAutofit/>
          </a:bodyPr>
          <a:lstStyle/>
          <a:p>
            <a:r>
              <a:rPr lang="en-GB" dirty="0"/>
              <a:t>Multiplication and Division</a:t>
            </a:r>
          </a:p>
        </p:txBody>
      </p:sp>
      <p:sp>
        <p:nvSpPr>
          <p:cNvPr id="3" name="Content Placeholder 2">
            <a:extLst>
              <a:ext uri="{FF2B5EF4-FFF2-40B4-BE49-F238E27FC236}">
                <a16:creationId xmlns:a16="http://schemas.microsoft.com/office/drawing/2014/main" id="{5BD1D5A8-0F37-4BD4-B94E-C667601804F8}"/>
              </a:ext>
            </a:extLst>
          </p:cNvPr>
          <p:cNvSpPr>
            <a:spLocks noGrp="1"/>
          </p:cNvSpPr>
          <p:nvPr>
            <p:ph idx="1"/>
          </p:nvPr>
        </p:nvSpPr>
        <p:spPr/>
        <p:txBody>
          <a:bodyPr/>
          <a:lstStyle/>
          <a:p>
            <a:r>
              <a:rPr lang="en-GB" dirty="0"/>
              <a:t>Practical – 3 bags with 5 pennies in, 15 sweets and share them between 5,</a:t>
            </a:r>
          </a:p>
          <a:p>
            <a:r>
              <a:rPr lang="en-GB" dirty="0"/>
              <a:t>Arrays, commutative law</a:t>
            </a:r>
          </a:p>
          <a:p>
            <a:r>
              <a:rPr lang="en-GB" dirty="0"/>
              <a:t>Repeated addition</a:t>
            </a:r>
          </a:p>
          <a:p>
            <a:r>
              <a:rPr lang="en-GB" dirty="0"/>
              <a:t>Link to division</a:t>
            </a:r>
          </a:p>
        </p:txBody>
      </p:sp>
    </p:spTree>
    <p:extLst>
      <p:ext uri="{BB962C8B-B14F-4D97-AF65-F5344CB8AC3E}">
        <p14:creationId xmlns:p14="http://schemas.microsoft.com/office/powerpoint/2010/main" val="57447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77AF1-EAAD-42BA-ADD5-C4B710D588DB}"/>
              </a:ext>
            </a:extLst>
          </p:cNvPr>
          <p:cNvSpPr>
            <a:spLocks noGrp="1"/>
          </p:cNvSpPr>
          <p:nvPr>
            <p:ph type="title"/>
          </p:nvPr>
        </p:nvSpPr>
        <p:spPr/>
        <p:txBody>
          <a:bodyPr/>
          <a:lstStyle/>
          <a:p>
            <a:r>
              <a:rPr lang="en-GB" dirty="0"/>
              <a:t>Fractions</a:t>
            </a:r>
          </a:p>
        </p:txBody>
      </p:sp>
      <p:sp>
        <p:nvSpPr>
          <p:cNvPr id="3" name="Content Placeholder 2">
            <a:extLst>
              <a:ext uri="{FF2B5EF4-FFF2-40B4-BE49-F238E27FC236}">
                <a16:creationId xmlns:a16="http://schemas.microsoft.com/office/drawing/2014/main" id="{4928363B-C371-4100-80FF-F7D99EB1E369}"/>
              </a:ext>
            </a:extLst>
          </p:cNvPr>
          <p:cNvSpPr>
            <a:spLocks noGrp="1"/>
          </p:cNvSpPr>
          <p:nvPr>
            <p:ph idx="1"/>
          </p:nvPr>
        </p:nvSpPr>
        <p:spPr/>
        <p:txBody>
          <a:bodyPr/>
          <a:lstStyle/>
          <a:p>
            <a:r>
              <a:rPr lang="en-GB" dirty="0"/>
              <a:t>Practical – pizza, cake, sweets,</a:t>
            </a:r>
          </a:p>
          <a:p>
            <a:r>
              <a:rPr lang="en-GB" dirty="0"/>
              <a:t>Fractions shape and amount  </a:t>
            </a:r>
          </a:p>
          <a:p>
            <a:r>
              <a:rPr lang="en-GB" dirty="0"/>
              <a:t>½ and ¼</a:t>
            </a:r>
          </a:p>
          <a:p>
            <a:r>
              <a:rPr lang="en-GB" dirty="0"/>
              <a:t>Can you have a bigger half?</a:t>
            </a:r>
          </a:p>
          <a:p>
            <a:r>
              <a:rPr lang="en-GB" dirty="0"/>
              <a:t>Bar models</a:t>
            </a:r>
          </a:p>
        </p:txBody>
      </p:sp>
    </p:spTree>
    <p:extLst>
      <p:ext uri="{BB962C8B-B14F-4D97-AF65-F5344CB8AC3E}">
        <p14:creationId xmlns:p14="http://schemas.microsoft.com/office/powerpoint/2010/main" val="1329930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274" y="567866"/>
            <a:ext cx="4884383" cy="857250"/>
          </a:xfrm>
        </p:spPr>
        <p:txBody>
          <a:bodyPr/>
          <a:lstStyle/>
          <a:p>
            <a:r>
              <a:rPr lang="en-GB" b="1" dirty="0">
                <a:solidFill>
                  <a:srgbClr val="0A4FFB"/>
                </a:solidFill>
              </a:rPr>
              <a:t>Language of Maths</a:t>
            </a:r>
          </a:p>
        </p:txBody>
      </p:sp>
      <p:sp>
        <p:nvSpPr>
          <p:cNvPr id="2" name="Content Placeholder 1"/>
          <p:cNvSpPr>
            <a:spLocks noGrp="1"/>
          </p:cNvSpPr>
          <p:nvPr>
            <p:ph sz="quarter" idx="4294967295"/>
          </p:nvPr>
        </p:nvSpPr>
        <p:spPr>
          <a:xfrm>
            <a:off x="262335" y="1481239"/>
            <a:ext cx="7390569" cy="4324961"/>
          </a:xfrm>
          <a:prstGeom prst="rect">
            <a:avLst/>
          </a:prstGeom>
        </p:spPr>
        <p:txBody>
          <a:bodyPr>
            <a:noAutofit/>
          </a:bodyPr>
          <a:lstStyle/>
          <a:p>
            <a:pPr>
              <a:buClr>
                <a:srgbClr val="7030A0"/>
              </a:buClr>
            </a:pPr>
            <a:r>
              <a:rPr lang="en-GB" sz="2400" dirty="0"/>
              <a:t>+, plus, add, how much more is…..?</a:t>
            </a:r>
          </a:p>
          <a:p>
            <a:pPr>
              <a:buClr>
                <a:srgbClr val="7030A0"/>
              </a:buClr>
            </a:pPr>
            <a:r>
              <a:rPr lang="en-GB" sz="2400" dirty="0"/>
              <a:t>- , subtract, minus, how much less is, fewer……?</a:t>
            </a:r>
          </a:p>
          <a:p>
            <a:pPr>
              <a:buClr>
                <a:srgbClr val="7030A0"/>
              </a:buClr>
            </a:pPr>
            <a:r>
              <a:rPr lang="en-GB" sz="2400" dirty="0"/>
              <a:t>Half, halve</a:t>
            </a:r>
          </a:p>
          <a:p>
            <a:pPr>
              <a:buClr>
                <a:srgbClr val="7030A0"/>
              </a:buClr>
            </a:pPr>
            <a:r>
              <a:rPr lang="en-GB" sz="2400" dirty="0"/>
              <a:t>=, equals, sign, tens, ones</a:t>
            </a:r>
          </a:p>
          <a:p>
            <a:pPr>
              <a:buClr>
                <a:srgbClr val="7030A0"/>
              </a:buClr>
            </a:pPr>
            <a:r>
              <a:rPr lang="en-GB" sz="2400" dirty="0"/>
              <a:t>Counting up</a:t>
            </a:r>
          </a:p>
          <a:p>
            <a:pPr>
              <a:buClr>
                <a:srgbClr val="7030A0"/>
              </a:buClr>
            </a:pPr>
            <a:r>
              <a:rPr lang="en-GB" sz="2400" dirty="0"/>
              <a:t>Number sentences</a:t>
            </a:r>
          </a:p>
          <a:p>
            <a:pPr>
              <a:buClr>
                <a:srgbClr val="7030A0"/>
              </a:buClr>
            </a:pPr>
            <a:r>
              <a:rPr lang="en-GB" sz="2400" dirty="0"/>
              <a:t>Digits</a:t>
            </a:r>
          </a:p>
          <a:p>
            <a:pPr>
              <a:buClr>
                <a:srgbClr val="7030A0"/>
              </a:buClr>
            </a:pPr>
            <a:r>
              <a:rPr lang="en-GB" sz="2400" dirty="0"/>
              <a:t>Double, halve, share, left over, </a:t>
            </a:r>
          </a:p>
          <a:p>
            <a:pPr>
              <a:buClr>
                <a:srgbClr val="7030A0"/>
              </a:buClr>
            </a:pPr>
            <a:r>
              <a:rPr lang="en-GB" sz="2400" dirty="0"/>
              <a:t>Near doubles</a:t>
            </a:r>
          </a:p>
          <a:p>
            <a:pPr>
              <a:buClr>
                <a:srgbClr val="7030A0"/>
              </a:buClr>
            </a:pPr>
            <a:r>
              <a:rPr lang="en-GB" sz="2400" dirty="0"/>
              <a:t>Count in 2s,5s and 10s</a:t>
            </a:r>
          </a:p>
          <a:p>
            <a:pPr>
              <a:buClr>
                <a:srgbClr val="7030A0"/>
              </a:buClr>
            </a:pPr>
            <a:r>
              <a:rPr lang="en-GB" sz="2400" dirty="0"/>
              <a:t>Groups of </a:t>
            </a:r>
          </a:p>
        </p:txBody>
      </p:sp>
      <p:sp>
        <p:nvSpPr>
          <p:cNvPr id="6" name="TextBox 5"/>
          <p:cNvSpPr txBox="1"/>
          <p:nvPr/>
        </p:nvSpPr>
        <p:spPr>
          <a:xfrm>
            <a:off x="4896036" y="3158971"/>
            <a:ext cx="2268252" cy="507831"/>
          </a:xfrm>
          <a:prstGeom prst="rect">
            <a:avLst/>
          </a:prstGeom>
          <a:noFill/>
        </p:spPr>
        <p:txBody>
          <a:bodyPr wrap="square" rtlCol="0">
            <a:spAutoFit/>
          </a:bodyPr>
          <a:lstStyle/>
          <a:p>
            <a:endParaRPr lang="en-GB" sz="1350" dirty="0">
              <a:solidFill>
                <a:prstClr val="black"/>
              </a:solidFill>
            </a:endParaRPr>
          </a:p>
          <a:p>
            <a:endParaRPr lang="en-GB" sz="1350" dirty="0">
              <a:solidFill>
                <a:prstClr val="black"/>
              </a:solidFill>
            </a:endParaRPr>
          </a:p>
        </p:txBody>
      </p:sp>
    </p:spTree>
    <p:extLst>
      <p:ext uri="{BB962C8B-B14F-4D97-AF65-F5344CB8AC3E}">
        <p14:creationId xmlns:p14="http://schemas.microsoft.com/office/powerpoint/2010/main" val="19665452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8709" y="371751"/>
            <a:ext cx="4884383" cy="1146933"/>
          </a:xfrm>
        </p:spPr>
        <p:txBody>
          <a:bodyPr>
            <a:normAutofit fontScale="90000"/>
          </a:bodyPr>
          <a:lstStyle/>
          <a:p>
            <a:r>
              <a:rPr lang="en-GB" dirty="0">
                <a:solidFill>
                  <a:srgbClr val="0A4FFB"/>
                </a:solidFill>
              </a:rPr>
              <a:t>Mastery v Acceleration</a:t>
            </a:r>
          </a:p>
        </p:txBody>
      </p:sp>
      <p:sp>
        <p:nvSpPr>
          <p:cNvPr id="5" name="Title 1"/>
          <p:cNvSpPr txBox="1">
            <a:spLocks/>
          </p:cNvSpPr>
          <p:nvPr/>
        </p:nvSpPr>
        <p:spPr>
          <a:xfrm>
            <a:off x="1485900" y="1063229"/>
            <a:ext cx="6172200" cy="857250"/>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3300" dirty="0">
                <a:solidFill>
                  <a:sysClr val="windowText" lastClr="000000"/>
                </a:solidFill>
                <a:latin typeface="Calibri"/>
              </a:rPr>
              <a:t> </a:t>
            </a:r>
          </a:p>
        </p:txBody>
      </p:sp>
      <p:pic>
        <p:nvPicPr>
          <p:cNvPr id="6" name="Picture 2" descr="C:\Users\fgeorgiou.EPSCH.005\AppData\Local\Microsoft\Windows\Temporary Internet Files\Content.IE5\R4DZIO1B\MC90044041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02856" y="3184922"/>
            <a:ext cx="1372791" cy="111323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84813" y="1768839"/>
            <a:ext cx="3693121" cy="1120101"/>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rtlCol="0" anchor="ctr"/>
          <a:lstStyle/>
          <a:p>
            <a:pPr algn="ctr">
              <a:defRPr/>
            </a:pPr>
            <a:r>
              <a:rPr lang="en-GB" sz="2800" b="1" i="1" kern="0" dirty="0">
                <a:solidFill>
                  <a:prstClr val="black"/>
                </a:solidFill>
                <a:latin typeface="Calibri"/>
              </a:rPr>
              <a:t>shallow mastery </a:t>
            </a:r>
            <a:endParaRPr lang="en-GB" sz="2800" kern="0" dirty="0">
              <a:solidFill>
                <a:prstClr val="black"/>
              </a:solidFill>
              <a:latin typeface="Calibri"/>
            </a:endParaRPr>
          </a:p>
        </p:txBody>
      </p:sp>
      <p:sp>
        <p:nvSpPr>
          <p:cNvPr id="8" name="Rectangle 7"/>
          <p:cNvSpPr/>
          <p:nvPr/>
        </p:nvSpPr>
        <p:spPr>
          <a:xfrm>
            <a:off x="5382089" y="3731092"/>
            <a:ext cx="3462107" cy="2279963"/>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rtlCol="0" anchor="ctr"/>
          <a:lstStyle/>
          <a:p>
            <a:pPr>
              <a:defRPr/>
            </a:pPr>
            <a:r>
              <a:rPr lang="en-GB" sz="2400" b="1" i="1" kern="0" dirty="0">
                <a:solidFill>
                  <a:prstClr val="black"/>
                </a:solidFill>
                <a:latin typeface="Calibri"/>
              </a:rPr>
              <a:t>leads to apparent success without students developing the depth and tenacity that is needed for long-term progression.</a:t>
            </a:r>
          </a:p>
        </p:txBody>
      </p:sp>
      <p:sp>
        <p:nvSpPr>
          <p:cNvPr id="9" name="Rectangle 8"/>
          <p:cNvSpPr/>
          <p:nvPr/>
        </p:nvSpPr>
        <p:spPr>
          <a:xfrm>
            <a:off x="284813" y="4131077"/>
            <a:ext cx="3639115" cy="2149801"/>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rtlCol="0" anchor="ctr"/>
          <a:lstStyle/>
          <a:p>
            <a:pPr algn="ctr">
              <a:defRPr/>
            </a:pPr>
            <a:r>
              <a:rPr lang="en-GB" sz="2800" b="1" i="1" kern="0" dirty="0">
                <a:solidFill>
                  <a:prstClr val="black"/>
                </a:solidFill>
                <a:latin typeface="Calibri"/>
              </a:rPr>
              <a:t>shallow acquaintance can also lead to learners feeling insecure </a:t>
            </a:r>
            <a:endParaRPr lang="en-GB" sz="2800" b="1" kern="0" dirty="0">
              <a:solidFill>
                <a:prstClr val="black"/>
              </a:solidFill>
              <a:latin typeface="Calibri"/>
            </a:endParaRPr>
          </a:p>
        </p:txBody>
      </p:sp>
      <p:sp>
        <p:nvSpPr>
          <p:cNvPr id="10" name="Rectangle 9"/>
          <p:cNvSpPr/>
          <p:nvPr/>
        </p:nvSpPr>
        <p:spPr>
          <a:xfrm>
            <a:off x="5201612" y="554636"/>
            <a:ext cx="3537653" cy="2264069"/>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rtlCol="0" anchor="ctr"/>
          <a:lstStyle/>
          <a:p>
            <a:pPr algn="ctr">
              <a:defRPr/>
            </a:pPr>
            <a:r>
              <a:rPr lang="en-GB" sz="2800" b="1" i="1" kern="0" dirty="0">
                <a:solidFill>
                  <a:prstClr val="black"/>
                </a:solidFill>
                <a:latin typeface="Calibri"/>
              </a:rPr>
              <a:t>promotes procedural learning at the expense of deep understanding</a:t>
            </a:r>
            <a:endParaRPr lang="en-GB" sz="2800" b="1" kern="0" dirty="0">
              <a:solidFill>
                <a:prstClr val="black"/>
              </a:solidFill>
              <a:latin typeface="Calibri"/>
            </a:endParaRPr>
          </a:p>
        </p:txBody>
      </p:sp>
      <p:cxnSp>
        <p:nvCxnSpPr>
          <p:cNvPr id="11" name="Straight Arrow Connector 10"/>
          <p:cNvCxnSpPr/>
          <p:nvPr/>
        </p:nvCxnSpPr>
        <p:spPr>
          <a:xfrm flipH="1" flipV="1">
            <a:off x="3383868" y="2996952"/>
            <a:ext cx="594066" cy="486054"/>
          </a:xfrm>
          <a:prstGeom prst="straightConnector1">
            <a:avLst/>
          </a:prstGeom>
          <a:noFill/>
          <a:ln w="76200" cap="flat" cmpd="sng" algn="ctr">
            <a:solidFill>
              <a:srgbClr val="4F81BD">
                <a:shade val="95000"/>
                <a:satMod val="105000"/>
              </a:srgbClr>
            </a:solidFill>
            <a:prstDash val="solid"/>
            <a:tailEnd type="arrow"/>
          </a:ln>
          <a:effectLst/>
        </p:spPr>
      </p:cxnSp>
      <p:cxnSp>
        <p:nvCxnSpPr>
          <p:cNvPr id="12" name="Straight Arrow Connector 11"/>
          <p:cNvCxnSpPr/>
          <p:nvPr/>
        </p:nvCxnSpPr>
        <p:spPr>
          <a:xfrm>
            <a:off x="4734018" y="3969060"/>
            <a:ext cx="594066" cy="378042"/>
          </a:xfrm>
          <a:prstGeom prst="straightConnector1">
            <a:avLst/>
          </a:prstGeom>
          <a:noFill/>
          <a:ln w="76200" cap="flat" cmpd="sng" algn="ctr">
            <a:solidFill>
              <a:srgbClr val="4F81BD">
                <a:shade val="95000"/>
                <a:satMod val="105000"/>
              </a:srgbClr>
            </a:solidFill>
            <a:prstDash val="solid"/>
            <a:tailEnd type="arrow"/>
          </a:ln>
          <a:effectLst/>
        </p:spPr>
      </p:cxnSp>
      <p:cxnSp>
        <p:nvCxnSpPr>
          <p:cNvPr id="13" name="Straight Arrow Connector 12"/>
          <p:cNvCxnSpPr/>
          <p:nvPr/>
        </p:nvCxnSpPr>
        <p:spPr>
          <a:xfrm flipV="1">
            <a:off x="5004048" y="2888941"/>
            <a:ext cx="486054" cy="295982"/>
          </a:xfrm>
          <a:prstGeom prst="straightConnector1">
            <a:avLst/>
          </a:prstGeom>
          <a:noFill/>
          <a:ln w="76200" cap="flat" cmpd="sng" algn="ctr">
            <a:solidFill>
              <a:srgbClr val="4F81BD">
                <a:shade val="95000"/>
                <a:satMod val="105000"/>
              </a:srgbClr>
            </a:solidFill>
            <a:prstDash val="solid"/>
            <a:tailEnd type="arrow"/>
          </a:ln>
          <a:effectLst/>
        </p:spPr>
      </p:cxnSp>
      <p:cxnSp>
        <p:nvCxnSpPr>
          <p:cNvPr id="14" name="Straight Arrow Connector 13"/>
          <p:cNvCxnSpPr/>
          <p:nvPr/>
        </p:nvCxnSpPr>
        <p:spPr>
          <a:xfrm flipH="1">
            <a:off x="3977934" y="4158081"/>
            <a:ext cx="397017" cy="594067"/>
          </a:xfrm>
          <a:prstGeom prst="straightConnector1">
            <a:avLst/>
          </a:prstGeom>
          <a:noFill/>
          <a:ln w="76200" cap="flat" cmpd="sng" algn="ctr">
            <a:solidFill>
              <a:srgbClr val="4F81BD">
                <a:shade val="95000"/>
                <a:satMod val="105000"/>
              </a:srgbClr>
            </a:solidFill>
            <a:prstDash val="solid"/>
            <a:tailEnd type="arrow"/>
          </a:ln>
          <a:effectLst/>
        </p:spPr>
      </p:cxnSp>
    </p:spTree>
    <p:extLst>
      <p:ext uri="{BB962C8B-B14F-4D97-AF65-F5344CB8AC3E}">
        <p14:creationId xmlns:p14="http://schemas.microsoft.com/office/powerpoint/2010/main" val="4045240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09576" y="177038"/>
            <a:ext cx="8911687" cy="1280890"/>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solidFill>
                  <a:srgbClr val="0A4FFB"/>
                </a:solidFill>
              </a:rPr>
              <a:t>Concrete, pictorial, abstract approach</a:t>
            </a:r>
          </a:p>
        </p:txBody>
      </p:sp>
      <p:pic>
        <p:nvPicPr>
          <p:cNvPr id="7" name="Picture 6"/>
          <p:cNvPicPr>
            <a:picLocks noChangeAspect="1"/>
          </p:cNvPicPr>
          <p:nvPr/>
        </p:nvPicPr>
        <p:blipFill>
          <a:blip r:embed="rId3"/>
          <a:stretch>
            <a:fillRect/>
          </a:stretch>
        </p:blipFill>
        <p:spPr>
          <a:xfrm>
            <a:off x="0" y="1074036"/>
            <a:ext cx="5517846" cy="4937020"/>
          </a:xfrm>
          <a:prstGeom prst="rect">
            <a:avLst/>
          </a:prstGeom>
        </p:spPr>
      </p:pic>
      <p:sp>
        <p:nvSpPr>
          <p:cNvPr id="8" name="TextBox 7"/>
          <p:cNvSpPr txBox="1"/>
          <p:nvPr/>
        </p:nvSpPr>
        <p:spPr>
          <a:xfrm>
            <a:off x="5517846" y="1074036"/>
            <a:ext cx="3386311" cy="7755969"/>
          </a:xfrm>
          <a:prstGeom prst="rect">
            <a:avLst/>
          </a:prstGeom>
          <a:noFill/>
        </p:spPr>
        <p:txBody>
          <a:bodyPr wrap="square" rtlCol="0">
            <a:spAutoFit/>
          </a:bodyPr>
          <a:lstStyle/>
          <a:p>
            <a:r>
              <a:rPr lang="en-GB" sz="2400" dirty="0">
                <a:solidFill>
                  <a:srgbClr val="0A4FFB"/>
                </a:solidFill>
              </a:rPr>
              <a:t>Have a go at using the concrete objects on the table to illustrate the problem in groups</a:t>
            </a:r>
          </a:p>
          <a:p>
            <a:endParaRPr lang="en-GB" sz="2400" dirty="0">
              <a:solidFill>
                <a:srgbClr val="0A4FFB"/>
              </a:solidFill>
            </a:endParaRPr>
          </a:p>
          <a:p>
            <a:r>
              <a:rPr lang="en-GB" sz="2400" dirty="0">
                <a:solidFill>
                  <a:srgbClr val="0A4FFB"/>
                </a:solidFill>
              </a:rPr>
              <a:t>Now draw it using pictorial representations </a:t>
            </a:r>
          </a:p>
          <a:p>
            <a:r>
              <a:rPr lang="en-GB" sz="2400" dirty="0">
                <a:solidFill>
                  <a:srgbClr val="0A4FFB"/>
                </a:solidFill>
              </a:rPr>
              <a:t>Individual squares, joined squares and then rectangular bars on post it notes</a:t>
            </a:r>
          </a:p>
          <a:p>
            <a:endParaRPr lang="en-GB" sz="2400" dirty="0">
              <a:solidFill>
                <a:srgbClr val="0A4FFB"/>
              </a:solidFill>
            </a:endParaRPr>
          </a:p>
          <a:p>
            <a:r>
              <a:rPr lang="en-GB" sz="2400" dirty="0">
                <a:solidFill>
                  <a:srgbClr val="0A4FFB"/>
                </a:solidFill>
              </a:rPr>
              <a:t>Finally, how would this be recorded as a written method?</a:t>
            </a:r>
          </a:p>
          <a:p>
            <a:endParaRPr lang="en-GB" sz="2400" dirty="0">
              <a:solidFill>
                <a:srgbClr val="0A4FFB"/>
              </a:solidFill>
            </a:endParaRPr>
          </a:p>
          <a:p>
            <a:endParaRPr lang="en-GB" sz="2400" dirty="0">
              <a:solidFill>
                <a:srgbClr val="0A4FFB"/>
              </a:solidFill>
            </a:endParaRPr>
          </a:p>
          <a:p>
            <a:endParaRPr lang="en-GB" sz="2400" dirty="0">
              <a:solidFill>
                <a:srgbClr val="0A4FFB"/>
              </a:solidFill>
            </a:endParaRPr>
          </a:p>
          <a:p>
            <a:r>
              <a:rPr lang="en-GB" sz="2400" dirty="0">
                <a:solidFill>
                  <a:srgbClr val="0A4FFB"/>
                </a:solidFill>
              </a:rPr>
              <a:t>Build it … Draw it… Write it…..Say it. </a:t>
            </a:r>
          </a:p>
          <a:p>
            <a:endParaRPr lang="en-GB" dirty="0"/>
          </a:p>
        </p:txBody>
      </p:sp>
    </p:spTree>
    <p:extLst>
      <p:ext uri="{BB962C8B-B14F-4D97-AF65-F5344CB8AC3E}">
        <p14:creationId xmlns:p14="http://schemas.microsoft.com/office/powerpoint/2010/main" val="1009127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189190" y="412801"/>
            <a:ext cx="6482681" cy="1485964"/>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800" b="1" dirty="0" err="1">
                <a:solidFill>
                  <a:schemeClr val="tx1"/>
                </a:solidFill>
                <a:latin typeface="Trebuchet MS" panose="020B0603020202020204"/>
              </a:rPr>
              <a:t>Cem</a:t>
            </a:r>
            <a:r>
              <a:rPr lang="en-GB" sz="2800" b="1" dirty="0">
                <a:solidFill>
                  <a:schemeClr val="tx1"/>
                </a:solidFill>
                <a:latin typeface="Trebuchet MS" panose="020B0603020202020204"/>
              </a:rPr>
              <a:t> has 3 cars. Maya gives him 1 more car. How many cars does </a:t>
            </a:r>
            <a:r>
              <a:rPr lang="en-GB" sz="2800" b="1" dirty="0" err="1">
                <a:solidFill>
                  <a:schemeClr val="tx1"/>
                </a:solidFill>
                <a:latin typeface="Trebuchet MS" panose="020B0603020202020204"/>
              </a:rPr>
              <a:t>Cem</a:t>
            </a:r>
            <a:r>
              <a:rPr lang="en-GB" sz="2800" b="1" dirty="0">
                <a:solidFill>
                  <a:schemeClr val="tx1"/>
                </a:solidFill>
                <a:latin typeface="Trebuchet MS" panose="020B0603020202020204"/>
              </a:rPr>
              <a:t>  have altogether ?</a:t>
            </a:r>
            <a:endParaRPr lang="en-GB" altLang="en-US" sz="2800" dirty="0">
              <a:solidFill>
                <a:schemeClr val="tx1"/>
              </a:solidFill>
              <a:latin typeface="Trebuchet MS" panose="020B0603020202020204"/>
            </a:endParaRP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2420" y="2676805"/>
            <a:ext cx="1097548" cy="9551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0894" y="2521814"/>
            <a:ext cx="1164935" cy="11753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a:extLst>
              <a:ext uri="{FF2B5EF4-FFF2-40B4-BE49-F238E27FC236}">
                <a16:creationId xmlns:a16="http://schemas.microsoft.com/office/drawing/2014/main" id="{4B207414-7E0D-44EE-ACD3-D70A739B4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6411" y="2631879"/>
            <a:ext cx="1097548" cy="9551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a:extLst>
              <a:ext uri="{FF2B5EF4-FFF2-40B4-BE49-F238E27FC236}">
                <a16:creationId xmlns:a16="http://schemas.microsoft.com/office/drawing/2014/main" id="{5A12359F-F84E-4D7A-A6A1-7C74E15DDF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6433" y="2631879"/>
            <a:ext cx="1097548" cy="9551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Table 8">
            <a:extLst>
              <a:ext uri="{FF2B5EF4-FFF2-40B4-BE49-F238E27FC236}">
                <a16:creationId xmlns:a16="http://schemas.microsoft.com/office/drawing/2014/main" id="{59DD6003-8021-4910-9665-A676C75E0765}"/>
              </a:ext>
            </a:extLst>
          </p:cNvPr>
          <p:cNvGraphicFramePr>
            <a:graphicFrameLocks noGrp="1"/>
          </p:cNvGraphicFramePr>
          <p:nvPr>
            <p:extLst/>
          </p:nvPr>
        </p:nvGraphicFramePr>
        <p:xfrm>
          <a:off x="2281143" y="2083279"/>
          <a:ext cx="6090504" cy="2142234"/>
        </p:xfrm>
        <a:graphic>
          <a:graphicData uri="http://schemas.openxmlformats.org/drawingml/2006/table">
            <a:tbl>
              <a:tblPr firstRow="1" bandRow="1"/>
              <a:tblGrid>
                <a:gridCol w="1522626">
                  <a:extLst>
                    <a:ext uri="{9D8B030D-6E8A-4147-A177-3AD203B41FA5}">
                      <a16:colId xmlns:a16="http://schemas.microsoft.com/office/drawing/2014/main" val="2134981020"/>
                    </a:ext>
                  </a:extLst>
                </a:gridCol>
                <a:gridCol w="1500143">
                  <a:extLst>
                    <a:ext uri="{9D8B030D-6E8A-4147-A177-3AD203B41FA5}">
                      <a16:colId xmlns:a16="http://schemas.microsoft.com/office/drawing/2014/main" val="3948983164"/>
                    </a:ext>
                  </a:extLst>
                </a:gridCol>
                <a:gridCol w="1545109">
                  <a:extLst>
                    <a:ext uri="{9D8B030D-6E8A-4147-A177-3AD203B41FA5}">
                      <a16:colId xmlns:a16="http://schemas.microsoft.com/office/drawing/2014/main" val="2485733850"/>
                    </a:ext>
                  </a:extLst>
                </a:gridCol>
                <a:gridCol w="1522626">
                  <a:extLst>
                    <a:ext uri="{9D8B030D-6E8A-4147-A177-3AD203B41FA5}">
                      <a16:colId xmlns:a16="http://schemas.microsoft.com/office/drawing/2014/main" val="1739031842"/>
                    </a:ext>
                  </a:extLst>
                </a:gridCol>
              </a:tblGrid>
              <a:tr h="2142234">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3632922"/>
                  </a:ext>
                </a:extLst>
              </a:tr>
            </a:tbl>
          </a:graphicData>
        </a:graphic>
      </p:graphicFrame>
      <p:sp>
        <p:nvSpPr>
          <p:cNvPr id="10" name="Rectangle 9"/>
          <p:cNvSpPr/>
          <p:nvPr/>
        </p:nvSpPr>
        <p:spPr>
          <a:xfrm>
            <a:off x="2239207" y="4365104"/>
            <a:ext cx="6521089" cy="523220"/>
          </a:xfrm>
          <a:prstGeom prst="rect">
            <a:avLst/>
          </a:prstGeom>
        </p:spPr>
        <p:txBody>
          <a:bodyPr wrap="square">
            <a:spAutoFit/>
          </a:bodyPr>
          <a:lstStyle/>
          <a:p>
            <a:pPr defTabSz="457200">
              <a:defRPr/>
            </a:pPr>
            <a:r>
              <a:rPr lang="en-GB" sz="2800" b="1" kern="0" dirty="0" err="1"/>
              <a:t>Cem</a:t>
            </a:r>
            <a:r>
              <a:rPr lang="en-GB" sz="2800" b="1" kern="0" dirty="0"/>
              <a:t> has ____ cars altogether.</a:t>
            </a:r>
          </a:p>
        </p:txBody>
      </p:sp>
      <p:sp>
        <p:nvSpPr>
          <p:cNvPr id="11" name="Rectangle 10"/>
          <p:cNvSpPr/>
          <p:nvPr/>
        </p:nvSpPr>
        <p:spPr>
          <a:xfrm>
            <a:off x="2348409" y="5536705"/>
            <a:ext cx="7298815" cy="954107"/>
          </a:xfrm>
          <a:prstGeom prst="rect">
            <a:avLst/>
          </a:prstGeom>
        </p:spPr>
        <p:txBody>
          <a:bodyPr wrap="square">
            <a:spAutoFit/>
          </a:bodyPr>
          <a:lstStyle/>
          <a:p>
            <a:pPr defTabSz="457200">
              <a:defRPr/>
            </a:pPr>
            <a:r>
              <a:rPr lang="en-GB" sz="2800" b="1" kern="0" dirty="0"/>
              <a:t>Concrete (practical)</a:t>
            </a:r>
          </a:p>
          <a:p>
            <a:pPr defTabSz="457200">
              <a:defRPr/>
            </a:pPr>
            <a:r>
              <a:rPr lang="en-GB" sz="2800" b="1" kern="0" dirty="0"/>
              <a:t>Discrete  - part </a:t>
            </a:r>
            <a:r>
              <a:rPr lang="en-GB" sz="2800" b="1" kern="0" dirty="0">
                <a:solidFill>
                  <a:prstClr val="white"/>
                </a:solidFill>
              </a:rPr>
              <a:t>– part - whole</a:t>
            </a:r>
          </a:p>
        </p:txBody>
      </p:sp>
    </p:spTree>
    <p:extLst>
      <p:ext uri="{BB962C8B-B14F-4D97-AF65-F5344CB8AC3E}">
        <p14:creationId xmlns:p14="http://schemas.microsoft.com/office/powerpoint/2010/main" val="3878138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048351" y="2781191"/>
            <a:ext cx="1341544" cy="132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5343237" y="2758606"/>
            <a:ext cx="1356237" cy="1356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570010" y="5780780"/>
            <a:ext cx="5129464" cy="523220"/>
          </a:xfrm>
          <a:prstGeom prst="rect">
            <a:avLst/>
          </a:prstGeom>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rPr>
              <a:t>Generic concrete practical</a:t>
            </a:r>
            <a:r>
              <a:rPr lang="en-GB" sz="2800" b="1" kern="0" noProof="0" dirty="0">
                <a:solidFill>
                  <a:prstClr val="white"/>
                </a:solidFill>
              </a:rPr>
              <a:t>)</a:t>
            </a:r>
            <a:endParaRPr kumimoji="0" lang="en-GB" sz="2800" b="1" i="0" u="none" strike="noStrike" kern="0" cap="none" spc="0" normalizeH="0" baseline="0" noProof="0" dirty="0">
              <a:ln>
                <a:noFill/>
              </a:ln>
              <a:solidFill>
                <a:prstClr val="white"/>
              </a:solidFill>
              <a:effectLst/>
              <a:uLnTx/>
              <a:uFillTx/>
            </a:endParaRPr>
          </a:p>
        </p:txBody>
      </p:sp>
      <p:sp>
        <p:nvSpPr>
          <p:cNvPr id="5" name="Title 4">
            <a:extLst>
              <a:ext uri="{FF2B5EF4-FFF2-40B4-BE49-F238E27FC236}">
                <a16:creationId xmlns:a16="http://schemas.microsoft.com/office/drawing/2014/main" id="{5972F0C5-99EC-42B7-B2A2-0E49502F789D}"/>
              </a:ext>
            </a:extLst>
          </p:cNvPr>
          <p:cNvSpPr txBox="1">
            <a:spLocks/>
          </p:cNvSpPr>
          <p:nvPr/>
        </p:nvSpPr>
        <p:spPr>
          <a:xfrm>
            <a:off x="1434058" y="575145"/>
            <a:ext cx="6347713"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err="1">
                <a:ln>
                  <a:noFill/>
                </a:ln>
                <a:solidFill>
                  <a:schemeClr val="tx1"/>
                </a:solidFill>
                <a:effectLst/>
                <a:uLnTx/>
                <a:uFillTx/>
                <a:latin typeface="Trebuchet MS" panose="020B0603020202020204"/>
                <a:ea typeface="+mj-ea"/>
                <a:cs typeface="+mj-cs"/>
              </a:rPr>
              <a:t>Cem</a:t>
            </a:r>
            <a:r>
              <a:rPr kumimoji="0" lang="en-GB" sz="2800" b="1" i="0" u="none" strike="noStrike" kern="1200" cap="none" spc="0" normalizeH="0" baseline="0" noProof="0" dirty="0">
                <a:ln>
                  <a:noFill/>
                </a:ln>
                <a:solidFill>
                  <a:schemeClr val="tx1"/>
                </a:solidFill>
                <a:effectLst/>
                <a:uLnTx/>
                <a:uFillTx/>
                <a:latin typeface="Trebuchet MS" panose="020B0603020202020204"/>
                <a:ea typeface="+mj-ea"/>
                <a:cs typeface="+mj-cs"/>
              </a:rPr>
              <a:t> has 3 cars. Maya gives him 1 more car. How many cars does </a:t>
            </a:r>
            <a:r>
              <a:rPr kumimoji="0" lang="en-GB" sz="2800" b="1" i="0" u="none" strike="noStrike" kern="1200" cap="none" spc="0" normalizeH="0" baseline="0" noProof="0" dirty="0" err="1">
                <a:ln>
                  <a:noFill/>
                </a:ln>
                <a:solidFill>
                  <a:schemeClr val="tx1"/>
                </a:solidFill>
                <a:effectLst/>
                <a:uLnTx/>
                <a:uFillTx/>
                <a:latin typeface="Trebuchet MS" panose="020B0603020202020204"/>
                <a:ea typeface="+mj-ea"/>
                <a:cs typeface="+mj-cs"/>
              </a:rPr>
              <a:t>Cem</a:t>
            </a:r>
            <a:r>
              <a:rPr kumimoji="0" lang="en-GB" sz="2800" b="1" i="0" u="none" strike="noStrike" kern="1200" cap="none" spc="0" normalizeH="0" baseline="0" noProof="0" dirty="0">
                <a:ln>
                  <a:noFill/>
                </a:ln>
                <a:solidFill>
                  <a:schemeClr val="tx1"/>
                </a:solidFill>
                <a:effectLst/>
                <a:uLnTx/>
                <a:uFillTx/>
                <a:latin typeface="Trebuchet MS" panose="020B0603020202020204"/>
                <a:ea typeface="+mj-ea"/>
                <a:cs typeface="+mj-cs"/>
              </a:rPr>
              <a:t>  have altogether ?</a:t>
            </a:r>
            <a:endParaRPr kumimoji="0" lang="en-GB" sz="2800" b="0" i="0" u="none" strike="noStrike" kern="1200" cap="none" spc="0" normalizeH="0" baseline="0" noProof="0" dirty="0">
              <a:ln>
                <a:noFill/>
              </a:ln>
              <a:solidFill>
                <a:schemeClr val="tx1"/>
              </a:solidFill>
              <a:effectLst/>
              <a:uLnTx/>
              <a:uFillTx/>
              <a:latin typeface="Trebuchet MS" panose="020B0603020202020204"/>
              <a:ea typeface="+mj-ea"/>
              <a:cs typeface="+mj-cs"/>
            </a:endParaRPr>
          </a:p>
        </p:txBody>
      </p:sp>
      <p:pic>
        <p:nvPicPr>
          <p:cNvPr id="6" name="Picture 2">
            <a:extLst>
              <a:ext uri="{FF2B5EF4-FFF2-40B4-BE49-F238E27FC236}">
                <a16:creationId xmlns:a16="http://schemas.microsoft.com/office/drawing/2014/main" id="{233577CA-7812-4E3F-ADDD-AD7EEFC66D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520655" y="2762831"/>
            <a:ext cx="1341544" cy="132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extLst>
              <a:ext uri="{FF2B5EF4-FFF2-40B4-BE49-F238E27FC236}">
                <a16:creationId xmlns:a16="http://schemas.microsoft.com/office/drawing/2014/main" id="{C009DCF6-BAE8-4D16-8A9F-184BC8676E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937141" y="2781191"/>
            <a:ext cx="1341544" cy="132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D207B0A2-837A-4B55-B05F-C10EAD71297A}"/>
              </a:ext>
            </a:extLst>
          </p:cNvPr>
          <p:cNvSpPr/>
          <p:nvPr/>
        </p:nvSpPr>
        <p:spPr>
          <a:xfrm>
            <a:off x="1434058" y="4678856"/>
            <a:ext cx="5265416" cy="523220"/>
          </a:xfrm>
          <a:prstGeom prst="rect">
            <a:avLst/>
          </a:prstGeom>
        </p:spPr>
        <p:txBody>
          <a:bodyPr wrap="non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rPr>
              <a:t>Cem has ____ cars altogether</a:t>
            </a:r>
            <a:r>
              <a:rPr kumimoji="0" lang="en-GB" sz="2800" b="1" i="0" u="none" strike="noStrike" kern="0" cap="none" spc="0" normalizeH="0" baseline="0" noProof="0" dirty="0">
                <a:ln>
                  <a:noFill/>
                </a:ln>
                <a:solidFill>
                  <a:prstClr val="white"/>
                </a:solidFill>
                <a:effectLst/>
                <a:uLnTx/>
                <a:uFillTx/>
              </a:rPr>
              <a:t>.</a:t>
            </a:r>
          </a:p>
        </p:txBody>
      </p:sp>
    </p:spTree>
    <p:extLst>
      <p:ext uri="{BB962C8B-B14F-4D97-AF65-F5344CB8AC3E}">
        <p14:creationId xmlns:p14="http://schemas.microsoft.com/office/powerpoint/2010/main" val="915882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26843" y="1077198"/>
            <a:ext cx="4760785" cy="990600"/>
          </a:xfrm>
          <a:prstGeom prst="rect">
            <a:avLst/>
          </a:prstGeom>
        </p:spPr>
        <p:txBody>
          <a:bodyPr vert="horz" lIns="68580" tIns="34290" rIns="68580" bIns="3429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100" b="1" dirty="0" err="1">
                <a:solidFill>
                  <a:schemeClr val="tx1"/>
                </a:solidFill>
                <a:latin typeface="Trebuchet MS" panose="020B0603020202020204"/>
              </a:rPr>
              <a:t>Cem</a:t>
            </a:r>
            <a:r>
              <a:rPr lang="en-GB" sz="2100" b="1" dirty="0">
                <a:solidFill>
                  <a:schemeClr val="tx1"/>
                </a:solidFill>
                <a:latin typeface="Trebuchet MS" panose="020B0603020202020204"/>
              </a:rPr>
              <a:t> has 3 cars. Maya gives him 1 more car. How many cars does </a:t>
            </a:r>
            <a:r>
              <a:rPr lang="en-GB" sz="2100" b="1" dirty="0" err="1">
                <a:solidFill>
                  <a:schemeClr val="tx1"/>
                </a:solidFill>
                <a:latin typeface="Trebuchet MS" panose="020B0603020202020204"/>
              </a:rPr>
              <a:t>Cem</a:t>
            </a:r>
            <a:r>
              <a:rPr lang="en-GB" sz="2100" b="1" dirty="0">
                <a:solidFill>
                  <a:schemeClr val="tx1"/>
                </a:solidFill>
                <a:latin typeface="Trebuchet MS" panose="020B0603020202020204"/>
              </a:rPr>
              <a:t>  have altogether ?</a:t>
            </a:r>
            <a:endParaRPr lang="en-GB" altLang="en-US" sz="2100" dirty="0">
              <a:solidFill>
                <a:schemeClr val="tx1"/>
              </a:solidFill>
              <a:latin typeface="Trebuchet MS" panose="020B0603020202020204"/>
            </a:endParaRPr>
          </a:p>
        </p:txBody>
      </p:sp>
      <p:sp>
        <p:nvSpPr>
          <p:cNvPr id="5" name="TextBox 4"/>
          <p:cNvSpPr txBox="1"/>
          <p:nvPr/>
        </p:nvSpPr>
        <p:spPr>
          <a:xfrm>
            <a:off x="3159769" y="2123033"/>
            <a:ext cx="261956" cy="461665"/>
          </a:xfrm>
          <a:prstGeom prst="rect">
            <a:avLst/>
          </a:prstGeom>
          <a:noFill/>
        </p:spPr>
        <p:txBody>
          <a:bodyPr wrap="square" rtlCol="0">
            <a:spAutoFit/>
          </a:bodyPr>
          <a:lstStyle/>
          <a:p>
            <a:pPr defTabSz="342900">
              <a:defRPr/>
            </a:pPr>
            <a:r>
              <a:rPr lang="en-GB" sz="2400" b="1" kern="0" dirty="0"/>
              <a:t>3</a:t>
            </a:r>
          </a:p>
        </p:txBody>
      </p:sp>
      <p:sp>
        <p:nvSpPr>
          <p:cNvPr id="6" name="TextBox 5"/>
          <p:cNvSpPr txBox="1"/>
          <p:nvPr/>
        </p:nvSpPr>
        <p:spPr>
          <a:xfrm>
            <a:off x="5537643" y="2048279"/>
            <a:ext cx="270030" cy="461665"/>
          </a:xfrm>
          <a:prstGeom prst="rect">
            <a:avLst/>
          </a:prstGeom>
          <a:noFill/>
        </p:spPr>
        <p:txBody>
          <a:bodyPr wrap="square" rtlCol="0">
            <a:spAutoFit/>
          </a:bodyPr>
          <a:lstStyle/>
          <a:p>
            <a:pPr defTabSz="342900">
              <a:defRPr/>
            </a:pPr>
            <a:r>
              <a:rPr lang="en-GB" sz="2400" kern="0" dirty="0"/>
              <a:t>1</a:t>
            </a:r>
          </a:p>
        </p:txBody>
      </p:sp>
      <p:sp>
        <p:nvSpPr>
          <p:cNvPr id="7" name="Rectangle 6"/>
          <p:cNvSpPr/>
          <p:nvPr/>
        </p:nvSpPr>
        <p:spPr>
          <a:xfrm>
            <a:off x="1763688" y="5530606"/>
            <a:ext cx="5071827" cy="415498"/>
          </a:xfrm>
          <a:prstGeom prst="rect">
            <a:avLst/>
          </a:prstGeom>
        </p:spPr>
        <p:txBody>
          <a:bodyPr wrap="square">
            <a:spAutoFit/>
          </a:bodyPr>
          <a:lstStyle/>
          <a:p>
            <a:pPr defTabSz="342900">
              <a:defRPr/>
            </a:pPr>
            <a:r>
              <a:rPr lang="en-GB" sz="2100" b="1" kern="0" dirty="0">
                <a:solidFill>
                  <a:srgbClr val="0A4FFB"/>
                </a:solidFill>
              </a:rPr>
              <a:t>Cem has ____ cars altogether.</a:t>
            </a:r>
            <a:endParaRPr lang="en-GB" sz="2100" kern="0" dirty="0">
              <a:solidFill>
                <a:srgbClr val="0A4FFB"/>
              </a:solidFill>
            </a:endParaRPr>
          </a:p>
        </p:txBody>
      </p:sp>
      <p:graphicFrame>
        <p:nvGraphicFramePr>
          <p:cNvPr id="8" name="Content Placeholder 7">
            <a:extLst>
              <a:ext uri="{FF2B5EF4-FFF2-40B4-BE49-F238E27FC236}">
                <a16:creationId xmlns:a16="http://schemas.microsoft.com/office/drawing/2014/main" id="{D06CECD0-D1EE-4A79-BDF5-0483290AEA2F}"/>
              </a:ext>
            </a:extLst>
          </p:cNvPr>
          <p:cNvGraphicFramePr>
            <a:graphicFrameLocks/>
          </p:cNvGraphicFramePr>
          <p:nvPr>
            <p:extLst/>
          </p:nvPr>
        </p:nvGraphicFramePr>
        <p:xfrm>
          <a:off x="1598015" y="3084470"/>
          <a:ext cx="4759840" cy="1409567"/>
        </p:xfrm>
        <a:graphic>
          <a:graphicData uri="http://schemas.openxmlformats.org/drawingml/2006/table">
            <a:tbl>
              <a:tblPr firstRow="1" bandRow="1"/>
              <a:tblGrid>
                <a:gridCol w="1189960">
                  <a:extLst>
                    <a:ext uri="{9D8B030D-6E8A-4147-A177-3AD203B41FA5}">
                      <a16:colId xmlns:a16="http://schemas.microsoft.com/office/drawing/2014/main" val="3460688608"/>
                    </a:ext>
                  </a:extLst>
                </a:gridCol>
                <a:gridCol w="1189960">
                  <a:extLst>
                    <a:ext uri="{9D8B030D-6E8A-4147-A177-3AD203B41FA5}">
                      <a16:colId xmlns:a16="http://schemas.microsoft.com/office/drawing/2014/main" val="4202108583"/>
                    </a:ext>
                  </a:extLst>
                </a:gridCol>
                <a:gridCol w="1189960">
                  <a:extLst>
                    <a:ext uri="{9D8B030D-6E8A-4147-A177-3AD203B41FA5}">
                      <a16:colId xmlns:a16="http://schemas.microsoft.com/office/drawing/2014/main" val="2251321128"/>
                    </a:ext>
                  </a:extLst>
                </a:gridCol>
                <a:gridCol w="1189960">
                  <a:extLst>
                    <a:ext uri="{9D8B030D-6E8A-4147-A177-3AD203B41FA5}">
                      <a16:colId xmlns:a16="http://schemas.microsoft.com/office/drawing/2014/main" val="884351623"/>
                    </a:ext>
                  </a:extLst>
                </a:gridCol>
              </a:tblGrid>
              <a:tr h="1409567">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sz="140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extLst>
                  <a:ext uri="{0D108BD9-81ED-4DB2-BD59-A6C34878D82A}">
                    <a16:rowId xmlns:a16="http://schemas.microsoft.com/office/drawing/2014/main" val="2516548272"/>
                  </a:ext>
                </a:extLst>
              </a:tr>
            </a:tbl>
          </a:graphicData>
        </a:graphic>
      </p:graphicFrame>
      <p:pic>
        <p:nvPicPr>
          <p:cNvPr id="11" name="Picture 10">
            <a:extLst>
              <a:ext uri="{FF2B5EF4-FFF2-40B4-BE49-F238E27FC236}">
                <a16:creationId xmlns:a16="http://schemas.microsoft.com/office/drawing/2014/main" id="{05A7FA18-C275-4D42-9890-167F9402A361}"/>
              </a:ext>
            </a:extLst>
          </p:cNvPr>
          <p:cNvPicPr>
            <a:picLocks noChangeAspect="1"/>
          </p:cNvPicPr>
          <p:nvPr/>
        </p:nvPicPr>
        <p:blipFill>
          <a:blip r:embed="rId2"/>
          <a:stretch>
            <a:fillRect/>
          </a:stretch>
        </p:blipFill>
        <p:spPr>
          <a:xfrm rot="10800000">
            <a:off x="-1532310" y="4121208"/>
            <a:ext cx="11314257" cy="1288193"/>
          </a:xfrm>
          <a:prstGeom prst="rect">
            <a:avLst/>
          </a:prstGeom>
        </p:spPr>
      </p:pic>
      <p:sp>
        <p:nvSpPr>
          <p:cNvPr id="12" name="TextBox 11">
            <a:extLst>
              <a:ext uri="{FF2B5EF4-FFF2-40B4-BE49-F238E27FC236}">
                <a16:creationId xmlns:a16="http://schemas.microsoft.com/office/drawing/2014/main" id="{7C747577-7F23-492D-A3EE-FE8D9F9423F9}"/>
              </a:ext>
            </a:extLst>
          </p:cNvPr>
          <p:cNvSpPr txBox="1"/>
          <p:nvPr/>
        </p:nvSpPr>
        <p:spPr>
          <a:xfrm>
            <a:off x="3977934" y="5091647"/>
            <a:ext cx="432048" cy="507831"/>
          </a:xfrm>
          <a:prstGeom prst="rect">
            <a:avLst/>
          </a:prstGeom>
          <a:noFill/>
        </p:spPr>
        <p:txBody>
          <a:bodyPr wrap="square" rtlCol="0">
            <a:spAutoFit/>
          </a:bodyPr>
          <a:lstStyle/>
          <a:p>
            <a:pPr defTabSz="342900">
              <a:defRPr/>
            </a:pPr>
            <a:r>
              <a:rPr lang="en-GB" sz="2700" kern="0" dirty="0">
                <a:solidFill>
                  <a:prstClr val="white"/>
                </a:solidFill>
              </a:rPr>
              <a:t>?</a:t>
            </a:r>
          </a:p>
        </p:txBody>
      </p:sp>
      <p:pic>
        <p:nvPicPr>
          <p:cNvPr id="14" name="Picture 5">
            <a:extLst>
              <a:ext uri="{FF2B5EF4-FFF2-40B4-BE49-F238E27FC236}">
                <a16:creationId xmlns:a16="http://schemas.microsoft.com/office/drawing/2014/main" id="{D86FFBD5-8282-4E8E-BFEC-322E262DB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9982" y="1717677"/>
            <a:ext cx="2646294" cy="2151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20548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26843" y="1077198"/>
            <a:ext cx="6248121" cy="990600"/>
          </a:xfrm>
          <a:prstGeom prst="rect">
            <a:avLst/>
          </a:prstGeom>
        </p:spPr>
        <p:txBody>
          <a:bodyPr vert="horz" lIns="68580" tIns="34290" rIns="68580" bIns="3429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100" b="1" dirty="0" err="1">
                <a:solidFill>
                  <a:schemeClr val="tx1"/>
                </a:solidFill>
                <a:latin typeface="Trebuchet MS" panose="020B0603020202020204"/>
              </a:rPr>
              <a:t>Cem</a:t>
            </a:r>
            <a:r>
              <a:rPr lang="en-GB" sz="2100" b="1" dirty="0">
                <a:solidFill>
                  <a:schemeClr val="tx1"/>
                </a:solidFill>
                <a:latin typeface="Trebuchet MS" panose="020B0603020202020204"/>
              </a:rPr>
              <a:t> has 3 cars. Maya gives him 1 more car. How many cars does </a:t>
            </a:r>
            <a:r>
              <a:rPr lang="en-GB" sz="2100" b="1" dirty="0" err="1">
                <a:solidFill>
                  <a:schemeClr val="tx1"/>
                </a:solidFill>
                <a:latin typeface="Trebuchet MS" panose="020B0603020202020204"/>
              </a:rPr>
              <a:t>Cem</a:t>
            </a:r>
            <a:r>
              <a:rPr lang="en-GB" sz="2100" b="1" dirty="0">
                <a:solidFill>
                  <a:schemeClr val="tx1"/>
                </a:solidFill>
                <a:latin typeface="Trebuchet MS" panose="020B0603020202020204"/>
              </a:rPr>
              <a:t>  have altogether ?</a:t>
            </a:r>
            <a:endParaRPr lang="en-GB" altLang="en-US" sz="2100" dirty="0">
              <a:solidFill>
                <a:schemeClr val="tx1"/>
              </a:solidFill>
              <a:latin typeface="Trebuchet MS" panose="020B0603020202020204"/>
            </a:endParaRPr>
          </a:p>
        </p:txBody>
      </p:sp>
      <p:sp>
        <p:nvSpPr>
          <p:cNvPr id="5" name="TextBox 4"/>
          <p:cNvSpPr txBox="1"/>
          <p:nvPr/>
        </p:nvSpPr>
        <p:spPr>
          <a:xfrm>
            <a:off x="3159769" y="2123033"/>
            <a:ext cx="261956" cy="461665"/>
          </a:xfrm>
          <a:prstGeom prst="rect">
            <a:avLst/>
          </a:prstGeom>
          <a:noFill/>
        </p:spPr>
        <p:txBody>
          <a:bodyPr wrap="square" rtlCol="0">
            <a:spAutoFit/>
          </a:bodyPr>
          <a:lstStyle/>
          <a:p>
            <a:pPr defTabSz="342900">
              <a:defRPr/>
            </a:pPr>
            <a:r>
              <a:rPr lang="en-GB" sz="2400" b="1" kern="0" dirty="0"/>
              <a:t>3</a:t>
            </a:r>
          </a:p>
        </p:txBody>
      </p:sp>
      <p:sp>
        <p:nvSpPr>
          <p:cNvPr id="6" name="TextBox 5"/>
          <p:cNvSpPr txBox="1"/>
          <p:nvPr/>
        </p:nvSpPr>
        <p:spPr>
          <a:xfrm>
            <a:off x="5537643" y="2048279"/>
            <a:ext cx="270030" cy="461665"/>
          </a:xfrm>
          <a:prstGeom prst="rect">
            <a:avLst/>
          </a:prstGeom>
          <a:noFill/>
        </p:spPr>
        <p:txBody>
          <a:bodyPr wrap="square" rtlCol="0">
            <a:spAutoFit/>
          </a:bodyPr>
          <a:lstStyle/>
          <a:p>
            <a:pPr defTabSz="342900">
              <a:defRPr/>
            </a:pPr>
            <a:r>
              <a:rPr lang="en-GB" sz="2400" kern="0" dirty="0"/>
              <a:t>1</a:t>
            </a:r>
          </a:p>
        </p:txBody>
      </p:sp>
      <p:sp>
        <p:nvSpPr>
          <p:cNvPr id="7" name="Rectangle 6"/>
          <p:cNvSpPr/>
          <p:nvPr/>
        </p:nvSpPr>
        <p:spPr>
          <a:xfrm>
            <a:off x="1763688" y="5530607"/>
            <a:ext cx="4722261" cy="523220"/>
          </a:xfrm>
          <a:prstGeom prst="rect">
            <a:avLst/>
          </a:prstGeom>
        </p:spPr>
        <p:txBody>
          <a:bodyPr wrap="square">
            <a:spAutoFit/>
          </a:bodyPr>
          <a:lstStyle/>
          <a:p>
            <a:pPr defTabSz="342900">
              <a:defRPr/>
            </a:pPr>
            <a:r>
              <a:rPr lang="en-GB" sz="2800" b="1" kern="0" dirty="0"/>
              <a:t>Cem has ____ cars altogether</a:t>
            </a:r>
            <a:r>
              <a:rPr lang="en-GB" sz="2800" b="1" kern="0" dirty="0">
                <a:solidFill>
                  <a:prstClr val="white"/>
                </a:solidFill>
              </a:rPr>
              <a:t>.</a:t>
            </a:r>
            <a:endParaRPr lang="en-GB" sz="2800" kern="0" dirty="0">
              <a:solidFill>
                <a:prstClr val="white"/>
              </a:solidFill>
            </a:endParaRPr>
          </a:p>
        </p:txBody>
      </p:sp>
      <p:pic>
        <p:nvPicPr>
          <p:cNvPr id="10" name="Picture 9">
            <a:extLst>
              <a:ext uri="{FF2B5EF4-FFF2-40B4-BE49-F238E27FC236}">
                <a16:creationId xmlns:a16="http://schemas.microsoft.com/office/drawing/2014/main" id="{05A7FA18-C275-4D42-9890-167F9402A361}"/>
              </a:ext>
            </a:extLst>
          </p:cNvPr>
          <p:cNvPicPr>
            <a:picLocks noChangeAspect="1"/>
          </p:cNvPicPr>
          <p:nvPr/>
        </p:nvPicPr>
        <p:blipFill>
          <a:blip r:embed="rId2"/>
          <a:stretch>
            <a:fillRect/>
          </a:stretch>
        </p:blipFill>
        <p:spPr>
          <a:xfrm rot="10800000">
            <a:off x="-1647073" y="3952899"/>
            <a:ext cx="11543783" cy="1428959"/>
          </a:xfrm>
          <a:prstGeom prst="rect">
            <a:avLst/>
          </a:prstGeom>
        </p:spPr>
      </p:pic>
      <p:sp>
        <p:nvSpPr>
          <p:cNvPr id="11" name="TextBox 10">
            <a:extLst>
              <a:ext uri="{FF2B5EF4-FFF2-40B4-BE49-F238E27FC236}">
                <a16:creationId xmlns:a16="http://schemas.microsoft.com/office/drawing/2014/main" id="{7C747577-7F23-492D-A3EE-FE8D9F9423F9}"/>
              </a:ext>
            </a:extLst>
          </p:cNvPr>
          <p:cNvSpPr txBox="1"/>
          <p:nvPr/>
        </p:nvSpPr>
        <p:spPr>
          <a:xfrm>
            <a:off x="3765851" y="4871062"/>
            <a:ext cx="432048" cy="507831"/>
          </a:xfrm>
          <a:prstGeom prst="rect">
            <a:avLst/>
          </a:prstGeom>
          <a:noFill/>
        </p:spPr>
        <p:txBody>
          <a:bodyPr wrap="square" rtlCol="0">
            <a:spAutoFit/>
          </a:bodyPr>
          <a:lstStyle/>
          <a:p>
            <a:pPr defTabSz="342900">
              <a:defRPr/>
            </a:pPr>
            <a:r>
              <a:rPr lang="en-GB" sz="2700" kern="0" dirty="0"/>
              <a:t>?</a:t>
            </a:r>
          </a:p>
        </p:txBody>
      </p:sp>
      <p:graphicFrame>
        <p:nvGraphicFramePr>
          <p:cNvPr id="12" name="Content Placeholder 11">
            <a:extLst>
              <a:ext uri="{FF2B5EF4-FFF2-40B4-BE49-F238E27FC236}">
                <a16:creationId xmlns:a16="http://schemas.microsoft.com/office/drawing/2014/main" id="{CED89171-DB67-4357-9D2E-548146BDA88C}"/>
              </a:ext>
            </a:extLst>
          </p:cNvPr>
          <p:cNvGraphicFramePr>
            <a:graphicFrameLocks/>
          </p:cNvGraphicFramePr>
          <p:nvPr>
            <p:extLst/>
          </p:nvPr>
        </p:nvGraphicFramePr>
        <p:xfrm>
          <a:off x="1535198" y="3000574"/>
          <a:ext cx="4761311" cy="1357556"/>
        </p:xfrm>
        <a:graphic>
          <a:graphicData uri="http://schemas.openxmlformats.org/drawingml/2006/table">
            <a:tbl>
              <a:tblPr firstRow="1" bandRow="1"/>
              <a:tblGrid>
                <a:gridCol w="3511860">
                  <a:extLst>
                    <a:ext uri="{9D8B030D-6E8A-4147-A177-3AD203B41FA5}">
                      <a16:colId xmlns:a16="http://schemas.microsoft.com/office/drawing/2014/main" val="838683941"/>
                    </a:ext>
                  </a:extLst>
                </a:gridCol>
                <a:gridCol w="1249451">
                  <a:extLst>
                    <a:ext uri="{9D8B030D-6E8A-4147-A177-3AD203B41FA5}">
                      <a16:colId xmlns:a16="http://schemas.microsoft.com/office/drawing/2014/main" val="1639963096"/>
                    </a:ext>
                  </a:extLst>
                </a:gridCol>
              </a:tblGrid>
              <a:tr h="1357556">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extLst>
                  <a:ext uri="{0D108BD9-81ED-4DB2-BD59-A6C34878D82A}">
                    <a16:rowId xmlns:a16="http://schemas.microsoft.com/office/drawing/2014/main" val="3564062741"/>
                  </a:ext>
                </a:extLst>
              </a:tr>
            </a:tbl>
          </a:graphicData>
        </a:graphic>
      </p:graphicFrame>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648" y="1754815"/>
            <a:ext cx="8641557" cy="1856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1064" y="1646803"/>
            <a:ext cx="2643188" cy="2153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78633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600200" y="1314450"/>
            <a:ext cx="4760785" cy="990600"/>
          </a:xfrm>
          <a:prstGeom prst="rect">
            <a:avLst/>
          </a:prstGeom>
        </p:spPr>
        <p:txBody>
          <a:bodyPr vert="horz" lIns="68580" tIns="34290" rIns="68580" bIns="3429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3200" b="1" dirty="0">
                <a:solidFill>
                  <a:srgbClr val="0A4FFB"/>
                </a:solidFill>
              </a:rPr>
              <a:t>Using the CPA approach</a:t>
            </a:r>
          </a:p>
        </p:txBody>
      </p:sp>
      <p:sp>
        <p:nvSpPr>
          <p:cNvPr id="5" name="Content Placeholder 2"/>
          <p:cNvSpPr txBox="1">
            <a:spLocks/>
          </p:cNvSpPr>
          <p:nvPr/>
        </p:nvSpPr>
        <p:spPr>
          <a:xfrm>
            <a:off x="1600199" y="2477694"/>
            <a:ext cx="6909956" cy="2910580"/>
          </a:xfrm>
          <a:prstGeom prst="rect">
            <a:avLst/>
          </a:prstGeom>
        </p:spPr>
        <p:txBody>
          <a:bodyPr vert="horz" lIns="68580" tIns="34290" rIns="68580" bIns="3429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90C226"/>
              </a:buClr>
              <a:buNone/>
              <a:defRPr/>
            </a:pPr>
            <a:r>
              <a:rPr lang="en-GB" altLang="en-US" sz="2400" dirty="0">
                <a:solidFill>
                  <a:srgbClr val="7030A0"/>
                </a:solidFill>
                <a:latin typeface="+mj-lt"/>
                <a:cs typeface="Times" panose="02020603050405020304" pitchFamily="18" charset="0"/>
              </a:rPr>
              <a:t>How could we apply the CPA method to this problem? </a:t>
            </a:r>
          </a:p>
          <a:p>
            <a:pPr marL="0" indent="0">
              <a:buClr>
                <a:srgbClr val="90C226"/>
              </a:buClr>
              <a:buNone/>
              <a:defRPr/>
            </a:pPr>
            <a:endParaRPr lang="en-GB" altLang="en-US" sz="2400" dirty="0">
              <a:solidFill>
                <a:schemeClr val="tx1"/>
              </a:solidFill>
              <a:latin typeface="+mj-lt"/>
              <a:cs typeface="Times" panose="02020603050405020304" pitchFamily="18" charset="0"/>
            </a:endParaRPr>
          </a:p>
          <a:p>
            <a:pPr marL="0" indent="0">
              <a:buClr>
                <a:srgbClr val="90C226"/>
              </a:buClr>
              <a:buNone/>
              <a:defRPr/>
            </a:pPr>
            <a:r>
              <a:rPr lang="en-US" sz="2400" dirty="0">
                <a:solidFill>
                  <a:schemeClr val="tx1"/>
                </a:solidFill>
                <a:latin typeface="+mj-lt"/>
                <a:ea typeface="ＭＳ Ｐゴシック" pitchFamily="34" charset="-128"/>
                <a:cs typeface="Times" panose="02020603050405020304" pitchFamily="18" charset="0"/>
              </a:rPr>
              <a:t>Jon has 10 marbles. Harry gives Jon 12 more marbles. How many marbles does Jon have now?</a:t>
            </a:r>
            <a:br>
              <a:rPr lang="en-US" sz="2400" dirty="0">
                <a:solidFill>
                  <a:schemeClr val="tx1"/>
                </a:solidFill>
                <a:latin typeface="+mj-lt"/>
                <a:ea typeface="ＭＳ Ｐゴシック" pitchFamily="34" charset="-128"/>
              </a:rPr>
            </a:br>
            <a:endParaRPr lang="en-US" sz="2400" dirty="0">
              <a:solidFill>
                <a:schemeClr val="tx1"/>
              </a:solidFill>
              <a:latin typeface="+mj-lt"/>
              <a:ea typeface="ＭＳ Ｐゴシック" pitchFamily="34" charset="-128"/>
            </a:endParaRPr>
          </a:p>
          <a:p>
            <a:pPr marL="0" indent="0">
              <a:buClr>
                <a:srgbClr val="90C226"/>
              </a:buClr>
              <a:buNone/>
              <a:defRPr/>
            </a:pPr>
            <a:r>
              <a:rPr lang="en-US" sz="2400" dirty="0">
                <a:solidFill>
                  <a:schemeClr val="tx1"/>
                </a:solidFill>
                <a:latin typeface="+mj-lt"/>
                <a:ea typeface="ＭＳ Ｐゴシック" pitchFamily="34" charset="-128"/>
              </a:rPr>
              <a:t>Jon has ___ marbles.</a:t>
            </a:r>
            <a:endParaRPr lang="en-GB" sz="2400" dirty="0">
              <a:solidFill>
                <a:schemeClr val="tx1"/>
              </a:solidFill>
              <a:latin typeface="+mj-lt"/>
            </a:endParaRPr>
          </a:p>
        </p:txBody>
      </p:sp>
      <p:pic>
        <p:nvPicPr>
          <p:cNvPr id="7" name="Picture 6" descr="Screen Shot 2019-06-18 at 17.04.44.png"/>
          <p:cNvPicPr>
            <a:picLocks noChangeAspect="1"/>
          </p:cNvPicPr>
          <p:nvPr/>
        </p:nvPicPr>
        <p:blipFill rotWithShape="1">
          <a:blip r:embed="rId2">
            <a:extLst>
              <a:ext uri="{28A0092B-C50C-407E-A947-70E740481C1C}">
                <a14:useLocalDpi xmlns:a14="http://schemas.microsoft.com/office/drawing/2010/main" val="0"/>
              </a:ext>
            </a:extLst>
          </a:blip>
          <a:srcRect t="60104"/>
          <a:stretch/>
        </p:blipFill>
        <p:spPr>
          <a:xfrm>
            <a:off x="0" y="5388274"/>
            <a:ext cx="9144000" cy="1469726"/>
          </a:xfrm>
          <a:prstGeom prst="rect">
            <a:avLst/>
          </a:prstGeom>
        </p:spPr>
      </p:pic>
    </p:spTree>
    <p:extLst>
      <p:ext uri="{BB962C8B-B14F-4D97-AF65-F5344CB8AC3E}">
        <p14:creationId xmlns:p14="http://schemas.microsoft.com/office/powerpoint/2010/main" val="5446217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318078" y="1044586"/>
            <a:ext cx="5853765" cy="990600"/>
          </a:xfrm>
          <a:prstGeom prst="rect">
            <a:avLst/>
          </a:prstGeom>
        </p:spPr>
        <p:txBody>
          <a:bodyPr vert="horz" lIns="68580" tIns="34290" rIns="68580" bIns="3429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3200" b="1" dirty="0">
                <a:solidFill>
                  <a:srgbClr val="0A4FFB"/>
                </a:solidFill>
              </a:rPr>
              <a:t>Concrete to pictorial to abstract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1843" y="2286874"/>
            <a:ext cx="293351" cy="290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5282" y="2300743"/>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1733" y="2298305"/>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938" y="2311274"/>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0594" y="2317497"/>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2600" y="2300743"/>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5907" y="2298307"/>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7913" y="2298307"/>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5499" y="2309737"/>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8875" y="2298306"/>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8765" y="2286874"/>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6421" y="2286874"/>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99006" y="2311273"/>
            <a:ext cx="284207" cy="364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6832" y="2305051"/>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200" y="2305051"/>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9632" y="2320228"/>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83001" y="2305548"/>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6369" y="2322630"/>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9738" y="2320228"/>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3107" y="2323632"/>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6476" y="2305051"/>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7563" y="2295415"/>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1" y="2856160"/>
            <a:ext cx="5185172" cy="2131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1925371" y="5232920"/>
            <a:ext cx="6289239" cy="584775"/>
          </a:xfrm>
          <a:prstGeom prst="rect">
            <a:avLst/>
          </a:prstGeom>
          <a:noFill/>
        </p:spPr>
        <p:txBody>
          <a:bodyPr wrap="square" rtlCol="0">
            <a:spAutoFit/>
          </a:bodyPr>
          <a:lstStyle/>
          <a:p>
            <a:pPr defTabSz="342900">
              <a:defRPr/>
            </a:pPr>
            <a:r>
              <a:rPr lang="en-GB" sz="3200" kern="0" dirty="0"/>
              <a:t>Jon has  ____ marbles altogether</a:t>
            </a:r>
            <a:r>
              <a:rPr lang="en-GB" kern="0" dirty="0">
                <a:solidFill>
                  <a:prstClr val="white"/>
                </a:solidFill>
              </a:rPr>
              <a:t>.</a:t>
            </a:r>
          </a:p>
        </p:txBody>
      </p:sp>
    </p:spTree>
    <p:extLst>
      <p:ext uri="{BB962C8B-B14F-4D97-AF65-F5344CB8AC3E}">
        <p14:creationId xmlns:p14="http://schemas.microsoft.com/office/powerpoint/2010/main" val="3131328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598643" y="395341"/>
            <a:ext cx="8545357" cy="990600"/>
          </a:xfrm>
          <a:prstGeom prst="rect">
            <a:avLst/>
          </a:prstGeom>
        </p:spPr>
        <p:txBody>
          <a:bodyPr vert="horz" lIns="68580" tIns="34290" rIns="68580" bIns="3429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700" b="1" dirty="0">
                <a:solidFill>
                  <a:srgbClr val="0A4FFB"/>
                </a:solidFill>
              </a:rPr>
              <a:t>Bar modelling for problem solving as part of CPA approach </a:t>
            </a:r>
          </a:p>
        </p:txBody>
      </p:sp>
      <p:pic>
        <p:nvPicPr>
          <p:cNvPr id="2" name="Picture 1"/>
          <p:cNvPicPr>
            <a:picLocks noChangeAspect="1"/>
          </p:cNvPicPr>
          <p:nvPr/>
        </p:nvPicPr>
        <p:blipFill>
          <a:blip r:embed="rId3"/>
          <a:stretch>
            <a:fillRect/>
          </a:stretch>
        </p:blipFill>
        <p:spPr>
          <a:xfrm>
            <a:off x="198284" y="1385941"/>
            <a:ext cx="8945716" cy="5254702"/>
          </a:xfrm>
          <a:prstGeom prst="rect">
            <a:avLst/>
          </a:prstGeom>
        </p:spPr>
      </p:pic>
    </p:spTree>
    <p:extLst>
      <p:ext uri="{BB962C8B-B14F-4D97-AF65-F5344CB8AC3E}">
        <p14:creationId xmlns:p14="http://schemas.microsoft.com/office/powerpoint/2010/main" val="5820825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347986" y="938651"/>
            <a:ext cx="5233764" cy="589471"/>
          </a:xfrm>
        </p:spPr>
        <p:txBody>
          <a:bodyPr>
            <a:normAutofit fontScale="90000"/>
          </a:bodyPr>
          <a:lstStyle/>
          <a:p>
            <a:r>
              <a:rPr lang="en-GB" b="1" dirty="0">
                <a:solidFill>
                  <a:srgbClr val="0A4FFB"/>
                </a:solidFill>
                <a:ea typeface="ＭＳ Ｐゴシック" pitchFamily="34" charset="-128"/>
              </a:rPr>
              <a:t>Subtraction/difference: Comparison Model</a:t>
            </a:r>
            <a:endParaRPr lang="en-US" b="1" dirty="0">
              <a:solidFill>
                <a:srgbClr val="0A4FFB"/>
              </a:solidFill>
              <a:ea typeface="ＭＳ Ｐゴシック" pitchFamily="34" charset="-128"/>
            </a:endParaRPr>
          </a:p>
        </p:txBody>
      </p:sp>
      <p:sp>
        <p:nvSpPr>
          <p:cNvPr id="9219" name="Content Placeholder 2"/>
          <p:cNvSpPr>
            <a:spLocks noGrp="1"/>
          </p:cNvSpPr>
          <p:nvPr>
            <p:ph sz="quarter" idx="4294967295"/>
          </p:nvPr>
        </p:nvSpPr>
        <p:spPr>
          <a:xfrm>
            <a:off x="1182660" y="1839017"/>
            <a:ext cx="7961341" cy="1030992"/>
          </a:xfrm>
          <a:prstGeom prst="rect">
            <a:avLst/>
          </a:prstGeom>
        </p:spPr>
        <p:txBody>
          <a:bodyPr>
            <a:normAutofit/>
          </a:bodyPr>
          <a:lstStyle/>
          <a:p>
            <a:pPr marL="0" indent="0">
              <a:buNone/>
            </a:pPr>
            <a:r>
              <a:rPr lang="en-US" sz="2400" dirty="0" err="1">
                <a:ea typeface="ＭＳ Ｐゴシック" pitchFamily="34" charset="-128"/>
              </a:rPr>
              <a:t>Zeenat</a:t>
            </a:r>
            <a:r>
              <a:rPr lang="en-US" sz="2400" dirty="0">
                <a:ea typeface="ＭＳ Ｐゴシック" pitchFamily="34" charset="-128"/>
              </a:rPr>
              <a:t> has 5 pencils and 3 erasers. </a:t>
            </a:r>
          </a:p>
          <a:p>
            <a:pPr marL="0" indent="0">
              <a:buNone/>
            </a:pPr>
            <a:r>
              <a:rPr lang="en-US" sz="2400" dirty="0">
                <a:ea typeface="ＭＳ Ｐゴシック" pitchFamily="34" charset="-128"/>
              </a:rPr>
              <a:t>How many more pencils than erasers does she have?</a:t>
            </a:r>
          </a:p>
          <a:p>
            <a:endParaRPr lang="en-US" dirty="0">
              <a:ea typeface="ＭＳ Ｐゴシック" pitchFamily="34" charset="-128"/>
            </a:endParaRPr>
          </a:p>
        </p:txBody>
      </p:sp>
      <p:pic>
        <p:nvPicPr>
          <p:cNvPr id="9220" name="Picture 3" descr="comparison-concept-001.jpg"/>
          <p:cNvPicPr>
            <a:picLocks noChangeAspect="1"/>
          </p:cNvPicPr>
          <p:nvPr/>
        </p:nvPicPr>
        <p:blipFill>
          <a:blip r:embed="rId2" cstate="print"/>
          <a:srcRect/>
          <a:stretch>
            <a:fillRect/>
          </a:stretch>
        </p:blipFill>
        <p:spPr bwMode="auto">
          <a:xfrm>
            <a:off x="2080462" y="2973758"/>
            <a:ext cx="5728306" cy="3247160"/>
          </a:xfrm>
          <a:prstGeom prst="rect">
            <a:avLst/>
          </a:prstGeom>
          <a:noFill/>
          <a:ln w="9525">
            <a:noFill/>
            <a:miter lim="800000"/>
            <a:headEnd/>
            <a:tailEnd/>
          </a:ln>
        </p:spPr>
      </p:pic>
      <p:sp>
        <p:nvSpPr>
          <p:cNvPr id="2" name="TextBox 1"/>
          <p:cNvSpPr txBox="1"/>
          <p:nvPr/>
        </p:nvSpPr>
        <p:spPr>
          <a:xfrm>
            <a:off x="1655676" y="6220918"/>
            <a:ext cx="6153092" cy="461665"/>
          </a:xfrm>
          <a:prstGeom prst="rect">
            <a:avLst/>
          </a:prstGeom>
          <a:noFill/>
        </p:spPr>
        <p:txBody>
          <a:bodyPr wrap="square" rtlCol="0">
            <a:spAutoFit/>
          </a:bodyPr>
          <a:lstStyle/>
          <a:p>
            <a:pPr defTabSz="342900"/>
            <a:r>
              <a:rPr lang="en-GB" sz="2400" b="1" dirty="0" err="1">
                <a:solidFill>
                  <a:prstClr val="black"/>
                </a:solidFill>
              </a:rPr>
              <a:t>Zeenat</a:t>
            </a:r>
            <a:r>
              <a:rPr lang="en-GB" sz="2400" b="1" dirty="0">
                <a:solidFill>
                  <a:prstClr val="black"/>
                </a:solidFill>
              </a:rPr>
              <a:t>  has ___ more pencils than erasers</a:t>
            </a:r>
            <a:r>
              <a:rPr lang="en-GB" b="1" dirty="0">
                <a:solidFill>
                  <a:prstClr val="black"/>
                </a:solidFill>
              </a:rPr>
              <a:t>.</a:t>
            </a:r>
          </a:p>
        </p:txBody>
      </p:sp>
    </p:spTree>
    <p:extLst>
      <p:ext uri="{BB962C8B-B14F-4D97-AF65-F5344CB8AC3E}">
        <p14:creationId xmlns:p14="http://schemas.microsoft.com/office/powerpoint/2010/main" val="377506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anim calcmode="lin" valueType="num">
                                      <p:cBhvr additive="base">
                                        <p:cTn id="11" dur="500" fill="hold"/>
                                        <p:tgtEl>
                                          <p:spTgt spid="921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2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220"/>
                                        </p:tgtEl>
                                        <p:attrNameLst>
                                          <p:attrName>style.visibility</p:attrName>
                                        </p:attrNameLst>
                                      </p:cBhvr>
                                      <p:to>
                                        <p:strVal val="visible"/>
                                      </p:to>
                                    </p:set>
                                    <p:anim calcmode="lin" valueType="num">
                                      <p:cBhvr additive="base">
                                        <p:cTn id="17" dur="500" fill="hold"/>
                                        <p:tgtEl>
                                          <p:spTgt spid="9220"/>
                                        </p:tgtEl>
                                        <p:attrNameLst>
                                          <p:attrName>ppt_x</p:attrName>
                                        </p:attrNameLst>
                                      </p:cBhvr>
                                      <p:tavLst>
                                        <p:tav tm="0">
                                          <p:val>
                                            <p:strVal val="#ppt_x"/>
                                          </p:val>
                                        </p:tav>
                                        <p:tav tm="100000">
                                          <p:val>
                                            <p:strVal val="#ppt_x"/>
                                          </p:val>
                                        </p:tav>
                                      </p:tavLst>
                                    </p:anim>
                                    <p:anim calcmode="lin" valueType="num">
                                      <p:cBhvr additive="base">
                                        <p:cTn id="1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960908" y="552057"/>
            <a:ext cx="6682126" cy="770710"/>
          </a:xfrm>
        </p:spPr>
        <p:txBody>
          <a:bodyPr>
            <a:normAutofit/>
          </a:bodyPr>
          <a:lstStyle/>
          <a:p>
            <a:r>
              <a:rPr lang="en-US" b="1" dirty="0">
                <a:solidFill>
                  <a:srgbClr val="0A4FFB"/>
                </a:solidFill>
                <a:ea typeface="ＭＳ Ｐゴシック" pitchFamily="34" charset="-128"/>
              </a:rPr>
              <a:t>Moving to the abstract</a:t>
            </a:r>
          </a:p>
        </p:txBody>
      </p:sp>
      <p:sp>
        <p:nvSpPr>
          <p:cNvPr id="10243" name="Content Placeholder 2"/>
          <p:cNvSpPr>
            <a:spLocks noGrp="1"/>
          </p:cNvSpPr>
          <p:nvPr>
            <p:ph sz="quarter" idx="4294967295"/>
          </p:nvPr>
        </p:nvSpPr>
        <p:spPr>
          <a:xfrm>
            <a:off x="1097769" y="1754815"/>
            <a:ext cx="7144422" cy="3086100"/>
          </a:xfrm>
          <a:prstGeom prst="rect">
            <a:avLst/>
          </a:prstGeom>
        </p:spPr>
        <p:txBody>
          <a:bodyPr/>
          <a:lstStyle/>
          <a:p>
            <a:pPr marL="0" indent="0">
              <a:buNone/>
            </a:pPr>
            <a:r>
              <a:rPr lang="en-US" sz="2100" dirty="0" err="1">
                <a:ea typeface="ＭＳ Ｐゴシック" pitchFamily="34" charset="-128"/>
              </a:rPr>
              <a:t>Zeenat</a:t>
            </a:r>
            <a:r>
              <a:rPr lang="en-US" sz="2100" dirty="0">
                <a:ea typeface="ＭＳ Ｐゴシック" pitchFamily="34" charset="-128"/>
              </a:rPr>
              <a:t> has 5 pencils and 3 erasers. </a:t>
            </a:r>
          </a:p>
          <a:p>
            <a:pPr marL="0" indent="0">
              <a:buNone/>
            </a:pPr>
            <a:r>
              <a:rPr lang="en-US" sz="2100" dirty="0">
                <a:ea typeface="ＭＳ Ｐゴシック" pitchFamily="34" charset="-128"/>
              </a:rPr>
              <a:t>How many more pencils than erasers does she have?</a:t>
            </a:r>
          </a:p>
          <a:p>
            <a:endParaRPr lang="en-US" dirty="0">
              <a:ea typeface="ＭＳ Ｐゴシック" pitchFamily="34" charset="-128"/>
            </a:endParaRPr>
          </a:p>
        </p:txBody>
      </p:sp>
      <p:pic>
        <p:nvPicPr>
          <p:cNvPr id="10244" name="Picture 4" descr="comparison-concept-002.jpg"/>
          <p:cNvPicPr>
            <a:picLocks noChangeAspect="1"/>
          </p:cNvPicPr>
          <p:nvPr/>
        </p:nvPicPr>
        <p:blipFill>
          <a:blip r:embed="rId3" cstate="print"/>
          <a:srcRect/>
          <a:stretch>
            <a:fillRect/>
          </a:stretch>
        </p:blipFill>
        <p:spPr bwMode="auto">
          <a:xfrm>
            <a:off x="1785939" y="2618911"/>
            <a:ext cx="5319399" cy="3610682"/>
          </a:xfrm>
          <a:prstGeom prst="rect">
            <a:avLst/>
          </a:prstGeom>
          <a:noFill/>
          <a:ln w="9525">
            <a:noFill/>
            <a:miter lim="800000"/>
            <a:headEnd/>
            <a:tailEnd/>
          </a:ln>
        </p:spPr>
      </p:pic>
      <p:sp>
        <p:nvSpPr>
          <p:cNvPr id="10246" name="Rectangle 6"/>
          <p:cNvSpPr>
            <a:spLocks noChangeArrowheads="1"/>
          </p:cNvSpPr>
          <p:nvPr/>
        </p:nvSpPr>
        <p:spPr bwMode="auto">
          <a:xfrm>
            <a:off x="3654028" y="5588794"/>
            <a:ext cx="223138" cy="300082"/>
          </a:xfrm>
          <a:prstGeom prst="rect">
            <a:avLst/>
          </a:prstGeom>
          <a:noFill/>
          <a:ln w="9525">
            <a:noFill/>
            <a:miter lim="800000"/>
            <a:headEnd/>
            <a:tailEnd/>
          </a:ln>
        </p:spPr>
        <p:txBody>
          <a:bodyPr wrap="none">
            <a:spAutoFit/>
          </a:bodyPr>
          <a:lstStyle/>
          <a:p>
            <a:pPr defTabSz="342900"/>
            <a:r>
              <a:rPr lang="en-GB" sz="1350">
                <a:solidFill>
                  <a:prstClr val="black"/>
                </a:solidFill>
              </a:rPr>
              <a:t> </a:t>
            </a:r>
            <a:endParaRPr lang="en-US" sz="1350">
              <a:solidFill>
                <a:prstClr val="black"/>
              </a:solidFill>
            </a:endParaRPr>
          </a:p>
        </p:txBody>
      </p:sp>
      <p:sp>
        <p:nvSpPr>
          <p:cNvPr id="2" name="Rectangle 1">
            <a:extLst>
              <a:ext uri="{FF2B5EF4-FFF2-40B4-BE49-F238E27FC236}">
                <a16:creationId xmlns:a16="http://schemas.microsoft.com/office/drawing/2014/main" id="{C69AF640-C0F4-42E8-B17F-52C87A7DC368}"/>
              </a:ext>
            </a:extLst>
          </p:cNvPr>
          <p:cNvSpPr/>
          <p:nvPr/>
        </p:nvSpPr>
        <p:spPr>
          <a:xfrm>
            <a:off x="4301971" y="4023066"/>
            <a:ext cx="696537" cy="300082"/>
          </a:xfrm>
          <a:prstGeom prst="rect">
            <a:avLst/>
          </a:prstGeom>
        </p:spPr>
        <p:txBody>
          <a:bodyPr wrap="none">
            <a:spAutoFit/>
          </a:bodyPr>
          <a:lstStyle/>
          <a:p>
            <a:pPr defTabSz="342900"/>
            <a:r>
              <a:rPr lang="en-GB" sz="1350" b="1" dirty="0">
                <a:solidFill>
                  <a:prstClr val="black"/>
                </a:solidFill>
              </a:rPr>
              <a:t>erasers</a:t>
            </a:r>
            <a:endParaRPr lang="en-GB" sz="1350" dirty="0">
              <a:solidFill>
                <a:prstClr val="black"/>
              </a:solidFill>
            </a:endParaRPr>
          </a:p>
        </p:txBody>
      </p:sp>
      <p:sp>
        <p:nvSpPr>
          <p:cNvPr id="4" name="TextBox 3">
            <a:extLst>
              <a:ext uri="{FF2B5EF4-FFF2-40B4-BE49-F238E27FC236}">
                <a16:creationId xmlns:a16="http://schemas.microsoft.com/office/drawing/2014/main" id="{C7005964-E8B2-455C-8C4C-A86895D1C3CC}"/>
              </a:ext>
            </a:extLst>
          </p:cNvPr>
          <p:cNvSpPr txBox="1"/>
          <p:nvPr/>
        </p:nvSpPr>
        <p:spPr>
          <a:xfrm>
            <a:off x="1000969" y="6245070"/>
            <a:ext cx="7348551" cy="523220"/>
          </a:xfrm>
          <a:prstGeom prst="rect">
            <a:avLst/>
          </a:prstGeom>
          <a:noFill/>
        </p:spPr>
        <p:txBody>
          <a:bodyPr wrap="square" rtlCol="0">
            <a:spAutoFit/>
          </a:bodyPr>
          <a:lstStyle/>
          <a:p>
            <a:pPr defTabSz="342900"/>
            <a:r>
              <a:rPr lang="en-GB" sz="2800" b="1" dirty="0" err="1">
                <a:solidFill>
                  <a:prstClr val="black"/>
                </a:solidFill>
              </a:rPr>
              <a:t>Zeenat</a:t>
            </a:r>
            <a:r>
              <a:rPr lang="en-GB" sz="2800" b="1" dirty="0">
                <a:solidFill>
                  <a:prstClr val="black"/>
                </a:solidFill>
              </a:rPr>
              <a:t> has ___ pencils than erasers</a:t>
            </a:r>
            <a:r>
              <a:rPr lang="en-GB" b="1" dirty="0">
                <a:solidFill>
                  <a:prstClr val="black"/>
                </a:solidFill>
              </a:rPr>
              <a:t>.</a:t>
            </a:r>
            <a:endParaRPr lang="en-GB" dirty="0">
              <a:solidFill>
                <a:prstClr val="black"/>
              </a:solidFill>
            </a:endParaRPr>
          </a:p>
        </p:txBody>
      </p:sp>
    </p:spTree>
    <p:extLst>
      <p:ext uri="{BB962C8B-B14F-4D97-AF65-F5344CB8AC3E}">
        <p14:creationId xmlns:p14="http://schemas.microsoft.com/office/powerpoint/2010/main" val="6458749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543583" y="1278665"/>
            <a:ext cx="4884383" cy="857250"/>
          </a:xfrm>
        </p:spPr>
        <p:txBody>
          <a:bodyPr/>
          <a:lstStyle/>
          <a:p>
            <a:r>
              <a:rPr lang="en-GB" b="1" dirty="0">
                <a:solidFill>
                  <a:srgbClr val="0A4FFB"/>
                </a:solidFill>
                <a:ea typeface="ＭＳ Ｐゴシック" pitchFamily="34" charset="-128"/>
              </a:rPr>
              <a:t>Generalisation</a:t>
            </a:r>
            <a:endParaRPr lang="en-US" b="1" dirty="0">
              <a:solidFill>
                <a:srgbClr val="0A4FFB"/>
              </a:solidFill>
              <a:ea typeface="ＭＳ Ｐゴシック" pitchFamily="34" charset="-128"/>
            </a:endParaRPr>
          </a:p>
        </p:txBody>
      </p:sp>
      <p:sp>
        <p:nvSpPr>
          <p:cNvPr id="12291" name="Content Placeholder 2"/>
          <p:cNvSpPr>
            <a:spLocks noGrp="1"/>
          </p:cNvSpPr>
          <p:nvPr>
            <p:ph sz="quarter" idx="4294967295"/>
          </p:nvPr>
        </p:nvSpPr>
        <p:spPr>
          <a:xfrm>
            <a:off x="2000250" y="1405890"/>
            <a:ext cx="4800600" cy="2606040"/>
          </a:xfrm>
          <a:prstGeom prst="rect">
            <a:avLst/>
          </a:prstGeom>
        </p:spPr>
        <p:txBody>
          <a:bodyPr/>
          <a:lstStyle/>
          <a:p>
            <a:endParaRPr lang="en-US" dirty="0">
              <a:ea typeface="ＭＳ Ｐゴシック" pitchFamily="34" charset="-128"/>
            </a:endParaRPr>
          </a:p>
          <a:p>
            <a:endParaRPr lang="en-US" dirty="0">
              <a:ea typeface="ＭＳ Ｐゴシック" pitchFamily="34" charset="-128"/>
            </a:endParaRPr>
          </a:p>
        </p:txBody>
      </p:sp>
      <p:pic>
        <p:nvPicPr>
          <p:cNvPr id="12292" name="Picture 5" descr="comparison-concept-004.jpg"/>
          <p:cNvPicPr>
            <a:picLocks noChangeAspect="1"/>
          </p:cNvPicPr>
          <p:nvPr/>
        </p:nvPicPr>
        <p:blipFill>
          <a:blip r:embed="rId3" cstate="print"/>
          <a:srcRect/>
          <a:stretch>
            <a:fillRect/>
          </a:stretch>
        </p:blipFill>
        <p:spPr bwMode="auto">
          <a:xfrm>
            <a:off x="1095086" y="2263140"/>
            <a:ext cx="5920310" cy="4018566"/>
          </a:xfrm>
          <a:prstGeom prst="rect">
            <a:avLst/>
          </a:prstGeom>
          <a:noFill/>
          <a:ln w="9525">
            <a:noFill/>
            <a:miter lim="800000"/>
            <a:headEnd/>
            <a:tailEnd/>
          </a:ln>
        </p:spPr>
      </p:pic>
      <p:sp>
        <p:nvSpPr>
          <p:cNvPr id="12294" name="Rectangle 6"/>
          <p:cNvSpPr>
            <a:spLocks noChangeArrowheads="1"/>
          </p:cNvSpPr>
          <p:nvPr/>
        </p:nvSpPr>
        <p:spPr bwMode="auto">
          <a:xfrm>
            <a:off x="3545681" y="5588794"/>
            <a:ext cx="223138" cy="300082"/>
          </a:xfrm>
          <a:prstGeom prst="rect">
            <a:avLst/>
          </a:prstGeom>
          <a:noFill/>
          <a:ln w="9525">
            <a:noFill/>
            <a:miter lim="800000"/>
            <a:headEnd/>
            <a:tailEnd/>
          </a:ln>
        </p:spPr>
        <p:txBody>
          <a:bodyPr wrap="none">
            <a:spAutoFit/>
          </a:bodyPr>
          <a:lstStyle/>
          <a:p>
            <a:pPr defTabSz="342900"/>
            <a:r>
              <a:rPr lang="en-GB" sz="1350">
                <a:solidFill>
                  <a:prstClr val="black"/>
                </a:solidFill>
              </a:rPr>
              <a:t> </a:t>
            </a:r>
            <a:endParaRPr lang="en-US" sz="1350">
              <a:solidFill>
                <a:prstClr val="black"/>
              </a:solidFill>
            </a:endParaRPr>
          </a:p>
        </p:txBody>
      </p:sp>
    </p:spTree>
    <p:extLst>
      <p:ext uri="{BB962C8B-B14F-4D97-AF65-F5344CB8AC3E}">
        <p14:creationId xmlns:p14="http://schemas.microsoft.com/office/powerpoint/2010/main" val="1301449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8208" y="1088250"/>
            <a:ext cx="4760785" cy="990600"/>
          </a:xfrm>
        </p:spPr>
        <p:txBody>
          <a:bodyPr>
            <a:normAutofit fontScale="90000"/>
          </a:bodyPr>
          <a:lstStyle/>
          <a:p>
            <a:r>
              <a:rPr lang="en-GB" b="1" dirty="0">
                <a:solidFill>
                  <a:srgbClr val="7030A0"/>
                </a:solidFill>
              </a:rPr>
              <a:t>Try these using bar models</a:t>
            </a:r>
          </a:p>
        </p:txBody>
      </p:sp>
      <p:sp>
        <p:nvSpPr>
          <p:cNvPr id="3" name="Content Placeholder 2"/>
          <p:cNvSpPr>
            <a:spLocks noGrp="1"/>
          </p:cNvSpPr>
          <p:nvPr>
            <p:ph sz="quarter" idx="4294967295"/>
          </p:nvPr>
        </p:nvSpPr>
        <p:spPr>
          <a:xfrm>
            <a:off x="1004937" y="2333683"/>
            <a:ext cx="8019142" cy="4321950"/>
          </a:xfrm>
          <a:prstGeom prst="rect">
            <a:avLst/>
          </a:prstGeom>
        </p:spPr>
        <p:txBody>
          <a:bodyPr>
            <a:normAutofit/>
          </a:bodyPr>
          <a:lstStyle/>
          <a:p>
            <a:pPr>
              <a:buNone/>
            </a:pPr>
            <a:r>
              <a:rPr lang="en-GB" sz="2800" dirty="0"/>
              <a:t>The farmer has 24 animals There are three times</a:t>
            </a:r>
          </a:p>
          <a:p>
            <a:pPr>
              <a:buNone/>
            </a:pPr>
            <a:r>
              <a:rPr lang="en-GB" sz="2800" dirty="0"/>
              <a:t>as many sheep as cows. </a:t>
            </a:r>
          </a:p>
          <a:p>
            <a:pPr>
              <a:buNone/>
            </a:pPr>
            <a:r>
              <a:rPr lang="en-GB" sz="2800" dirty="0"/>
              <a:t>How many Sheep does the farmer have?</a:t>
            </a:r>
          </a:p>
          <a:p>
            <a:pPr>
              <a:buNone/>
            </a:pPr>
            <a:r>
              <a:rPr lang="en-GB" sz="2800" dirty="0"/>
              <a:t>How many cows does the farmer have?</a:t>
            </a:r>
          </a:p>
          <a:p>
            <a:pPr>
              <a:buNone/>
            </a:pPr>
            <a:endParaRPr lang="en-GB" sz="2800" dirty="0"/>
          </a:p>
          <a:p>
            <a:pPr>
              <a:buNone/>
            </a:pPr>
            <a:endParaRPr lang="en-GB" dirty="0"/>
          </a:p>
          <a:p>
            <a:pPr>
              <a:buNone/>
            </a:pPr>
            <a:endParaRPr lang="en-GB" dirty="0"/>
          </a:p>
        </p:txBody>
      </p:sp>
    </p:spTree>
    <p:extLst>
      <p:ext uri="{BB962C8B-B14F-4D97-AF65-F5344CB8AC3E}">
        <p14:creationId xmlns:p14="http://schemas.microsoft.com/office/powerpoint/2010/main" val="41542386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rot="10800000" flipV="1">
            <a:off x="1056271" y="2036618"/>
            <a:ext cx="6683765" cy="2385479"/>
          </a:xfrm>
        </p:spPr>
        <p:txBody>
          <a:bodyPr>
            <a:normAutofit fontScale="90000"/>
          </a:bodyPr>
          <a:lstStyle/>
          <a:p>
            <a:pPr algn="l"/>
            <a:r>
              <a:rPr lang="en-GB" b="1" dirty="0">
                <a:solidFill>
                  <a:srgbClr val="0A4FFB"/>
                </a:solidFill>
              </a:rPr>
              <a:t>Thank you for coming</a:t>
            </a:r>
            <a:br>
              <a:rPr lang="en-GB" b="1" dirty="0">
                <a:solidFill>
                  <a:srgbClr val="0A4FFB"/>
                </a:solidFill>
              </a:rPr>
            </a:br>
            <a:br>
              <a:rPr lang="en-GB" b="1" dirty="0">
                <a:solidFill>
                  <a:srgbClr val="0A4FFB"/>
                </a:solidFill>
              </a:rPr>
            </a:br>
            <a:r>
              <a:rPr lang="en-GB" b="1" dirty="0">
                <a:solidFill>
                  <a:srgbClr val="0A4FFB"/>
                </a:solidFill>
              </a:rPr>
              <a:t>I kindly ask that the resources be placed neatly on the tables.</a:t>
            </a:r>
            <a:br>
              <a:rPr lang="en-GB" b="1" dirty="0">
                <a:solidFill>
                  <a:srgbClr val="0A4FFB"/>
                </a:solidFill>
              </a:rPr>
            </a:br>
            <a:br>
              <a:rPr lang="en-GB" b="1" dirty="0">
                <a:solidFill>
                  <a:srgbClr val="0A4FFB"/>
                </a:solidFill>
              </a:rPr>
            </a:br>
            <a:endParaRPr lang="en-GB" b="1" dirty="0">
              <a:solidFill>
                <a:srgbClr val="0A4FFB"/>
              </a:solidFill>
            </a:endParaRPr>
          </a:p>
        </p:txBody>
      </p:sp>
    </p:spTree>
    <p:extLst>
      <p:ext uri="{BB962C8B-B14F-4D97-AF65-F5344CB8AC3E}">
        <p14:creationId xmlns:p14="http://schemas.microsoft.com/office/powerpoint/2010/main" val="336141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10715</TotalTime>
  <Words>1738</Words>
  <Application>Microsoft Office PowerPoint</Application>
  <PresentationFormat>On-screen Show (4:3)</PresentationFormat>
  <Paragraphs>201</Paragraphs>
  <Slides>31</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ＭＳ Ｐゴシック</vt:lpstr>
      <vt:lpstr>Arial</vt:lpstr>
      <vt:lpstr>Calibri</vt:lpstr>
      <vt:lpstr>Times</vt:lpstr>
      <vt:lpstr>Trebuchet MS</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EYFS</vt:lpstr>
      <vt:lpstr>Reception</vt:lpstr>
      <vt:lpstr>PowerPoint Presentation</vt:lpstr>
      <vt:lpstr>PowerPoint Presentation</vt:lpstr>
      <vt:lpstr>PowerPoint Presentation</vt:lpstr>
      <vt:lpstr>PowerPoint Presentation</vt:lpstr>
      <vt:lpstr>PowerPoint Presentation</vt:lpstr>
      <vt:lpstr>Addition and Subtraction</vt:lpstr>
      <vt:lpstr>Let’s explore!</vt:lpstr>
      <vt:lpstr>Multiplication and Division</vt:lpstr>
      <vt:lpstr>Fractions</vt:lpstr>
      <vt:lpstr>Language of Maths</vt:lpstr>
      <vt:lpstr>Mastery v Acceleration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Subtraction/difference: Comparison Model</vt:lpstr>
      <vt:lpstr>Moving to the abstract</vt:lpstr>
      <vt:lpstr>Generalisation</vt:lpstr>
      <vt:lpstr>Try these using bar models</vt:lpstr>
      <vt:lpstr>Thank you for coming  I kindly ask that the resources be placed neatly on the tables.  </vt:lpstr>
    </vt:vector>
  </TitlesOfParts>
  <Company>Grangepark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Denny</dc:creator>
  <cp:lastModifiedBy>Sarah Blackwood</cp:lastModifiedBy>
  <cp:revision>109</cp:revision>
  <dcterms:created xsi:type="dcterms:W3CDTF">2018-07-26T10:59:29Z</dcterms:created>
  <dcterms:modified xsi:type="dcterms:W3CDTF">2022-11-16T13:31:47Z</dcterms:modified>
</cp:coreProperties>
</file>